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Caveat"/>
      <p:regular r:id="rId46"/>
      <p:bold r:id="rId47"/>
    </p:embeddedFont>
    <p:embeddedFont>
      <p:font typeface="Roboto"/>
      <p:regular r:id="rId48"/>
      <p:bold r:id="rId49"/>
      <p:italic r:id="rId50"/>
      <p:boldItalic r:id="rId51"/>
    </p:embeddedFont>
    <p:embeddedFont>
      <p:font typeface="Montserrat"/>
      <p:regular r:id="rId52"/>
      <p:bold r:id="rId53"/>
      <p:italic r:id="rId54"/>
      <p:boldItalic r:id="rId55"/>
    </p:embeddedFont>
    <p:embeddedFont>
      <p:font typeface="Old Standard TT"/>
      <p:regular r:id="rId56"/>
      <p:bold r:id="rId57"/>
      <p:italic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6132CD-9927-44AF-B5E7-D3B384E63383}">
  <a:tblStyle styleId="{4F6132CD-9927-44AF-B5E7-D3B384E6338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Caveat-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Caveat-bold.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OldStandardTT-bold.fntdata"/><Relationship Id="rId12" Type="http://schemas.openxmlformats.org/officeDocument/2006/relationships/slide" Target="slides/slide6.xml"/><Relationship Id="rId56" Type="http://schemas.openxmlformats.org/officeDocument/2006/relationships/font" Target="fonts/OldStandardTT-regular.fntdata"/><Relationship Id="rId15" Type="http://schemas.openxmlformats.org/officeDocument/2006/relationships/slide" Target="slides/slide9.xml"/><Relationship Id="rId59" Type="http://schemas.openxmlformats.org/officeDocument/2006/relationships/font" Target="fonts/CenturyGothic-regular.fntdata"/><Relationship Id="rId14" Type="http://schemas.openxmlformats.org/officeDocument/2006/relationships/slide" Target="slides/slide8.xml"/><Relationship Id="rId58" Type="http://schemas.openxmlformats.org/officeDocument/2006/relationships/font" Target="fonts/OldStandardT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05f66b4ba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05f66b4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05f66b4ba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05f66b4b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05f66b4ba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05f66b4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05f66b4ba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05f66b4b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f801d4823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f801d48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f801d482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f801d48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f801d4823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f801d482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f801d4823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f801d48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f801d4823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f801d48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f801d4823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f801d48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f990c588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f990c5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f990c588f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f990c588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f990c588f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f990c588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3a5d231b26435d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3a5d231b26435d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3a5d231b26435d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3a5d231b26435d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f990c588f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f990c58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3a5d231b26435d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3a5d231b26435d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f990c588f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f990c588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f990c588f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f990c58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f990c588f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f990c588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f990c588f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f990c58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f990c588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f990c588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f990c588f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f990c58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f990c588f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f990c58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f990c588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f990c588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05f66b4b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05f66b4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05f66b4b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05f66b4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05f66b4ba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05f66b4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05f66b4b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05f66b4b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lawinsider.com/dictionary/honda-trademarks"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4.jpg"/><Relationship Id="rId5" Type="http://schemas.openxmlformats.org/officeDocument/2006/relationships/image" Target="../media/image17.jpg"/><Relationship Id="rId6" Type="http://schemas.openxmlformats.org/officeDocument/2006/relationships/image" Target="../media/image19.jpg"/><Relationship Id="rId7" Type="http://schemas.openxmlformats.org/officeDocument/2006/relationships/image" Target="../media/image23.jpg"/><Relationship Id="rId8"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4.jpg"/><Relationship Id="rId5" Type="http://schemas.openxmlformats.org/officeDocument/2006/relationships/image" Target="../media/image17.jpg"/><Relationship Id="rId6"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popularmechanics.com/technology/design/a31992304/science-first-color-photograph/#:~:text=Edmond%20Becquerel%20created%20the%20first,on%20a%20silver%2Dionized%20sheet." TargetMode="External"/><Relationship Id="rId4" Type="http://schemas.openxmlformats.org/officeDocument/2006/relationships/image" Target="../media/image17.jpg"/><Relationship Id="rId5"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mandourlaw.com/trade-secret/" TargetMode="External"/><Relationship Id="rId4" Type="http://schemas.openxmlformats.org/officeDocument/2006/relationships/hyperlink" Target="https://www.mandourlaw.com/trade-secret/" TargetMode="External"/><Relationship Id="rId5" Type="http://schemas.openxmlformats.org/officeDocument/2006/relationships/hyperlink" Target="https://www.mandourlaw.com/trade-secret-law/" TargetMode="External"/><Relationship Id="rId6" Type="http://schemas.openxmlformats.org/officeDocument/2006/relationships/hyperlink" Target="https://www.mandourlaw.com/trade-secret-litigation/" TargetMode="External"/><Relationship Id="rId7"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jpg"/><Relationship Id="rId4" Type="http://schemas.openxmlformats.org/officeDocument/2006/relationships/image" Target="../media/image4.jpg"/><Relationship Id="rId5" Type="http://schemas.openxmlformats.org/officeDocument/2006/relationships/image" Target="../media/image17.jpg"/><Relationship Id="rId6" Type="http://schemas.openxmlformats.org/officeDocument/2006/relationships/image" Target="../media/image28.jpg"/><Relationship Id="rId7"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5.jp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latin typeface="Caveat"/>
                <a:ea typeface="Caveat"/>
                <a:cs typeface="Caveat"/>
                <a:sym typeface="Caveat"/>
              </a:rPr>
              <a:t>IPR &amp; CYBER LAWS</a:t>
            </a:r>
            <a:endParaRPr sz="7200">
              <a:latin typeface="Caveat"/>
              <a:ea typeface="Caveat"/>
              <a:cs typeface="Caveat"/>
              <a:sym typeface="Caveat"/>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a:ea typeface="Caveat"/>
                <a:cs typeface="Caveat"/>
                <a:sym typeface="Caveat"/>
              </a:rPr>
              <a:t>                                                                            </a:t>
            </a:r>
            <a:r>
              <a:rPr lang="en" sz="2700">
                <a:latin typeface="Caveat"/>
                <a:ea typeface="Caveat"/>
                <a:cs typeface="Caveat"/>
                <a:sym typeface="Caveat"/>
              </a:rPr>
              <a:t>  </a:t>
            </a:r>
            <a:r>
              <a:rPr lang="en" sz="2700">
                <a:latin typeface="Caveat"/>
                <a:ea typeface="Caveat"/>
                <a:cs typeface="Caveat"/>
                <a:sym typeface="Caveat"/>
              </a:rPr>
              <a:t>TYPES OF IPR</a:t>
            </a:r>
            <a:endParaRPr sz="2700">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100">
                <a:latin typeface="Caveat"/>
                <a:ea typeface="Caveat"/>
                <a:cs typeface="Caveat"/>
                <a:sym typeface="Caveat"/>
              </a:rPr>
              <a:t>TRADEMARKS</a:t>
            </a:r>
            <a:endParaRPr sz="5100">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490250" y="658325"/>
            <a:ext cx="5604000" cy="4090800"/>
          </a:xfrm>
          <a:prstGeom prst="rect">
            <a:avLst/>
          </a:prstGeom>
          <a:solidFill>
            <a:srgbClr val="FAFAFA"/>
          </a:solidFill>
          <a:ln cap="flat" cmpd="sng" w="95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rPr lang="en" sz="3400">
                <a:solidFill>
                  <a:srgbClr val="202124"/>
                </a:solidFill>
                <a:latin typeface="Caveat"/>
                <a:ea typeface="Caveat"/>
                <a:cs typeface="Caveat"/>
                <a:sym typeface="Caveat"/>
              </a:rPr>
              <a:t>TRADEMARK</a:t>
            </a:r>
            <a:endParaRPr sz="3400">
              <a:solidFill>
                <a:srgbClr val="202124"/>
              </a:solidFill>
              <a:latin typeface="Caveat"/>
              <a:ea typeface="Caveat"/>
              <a:cs typeface="Caveat"/>
              <a:sym typeface="Caveat"/>
            </a:endParaRPr>
          </a:p>
          <a:p>
            <a:pPr indent="0" lvl="0" marL="0" rtl="0" algn="l">
              <a:spcBef>
                <a:spcPts val="0"/>
              </a:spcBef>
              <a:spcAft>
                <a:spcPts val="0"/>
              </a:spcAft>
              <a:buNone/>
            </a:pPr>
            <a:r>
              <a:rPr lang="en" sz="3400">
                <a:latin typeface="Caveat"/>
                <a:ea typeface="Caveat"/>
                <a:cs typeface="Caveat"/>
                <a:sym typeface="Caveat"/>
              </a:rPr>
              <a:t>   </a:t>
            </a:r>
            <a:r>
              <a:rPr lang="en" sz="2050">
                <a:solidFill>
                  <a:srgbClr val="111111"/>
                </a:solidFill>
                <a:highlight>
                  <a:srgbClr val="FFFFFF"/>
                </a:highlight>
                <a:latin typeface="Calibri"/>
                <a:ea typeface="Calibri"/>
                <a:cs typeface="Calibri"/>
                <a:sym typeface="Calibri"/>
              </a:rPr>
              <a:t>The term trademark refers to a recognizable insignia, phrase, word, or symbol that denotes a specific product and legally differentiates it from all other products of its kind. A trademark exclusively identifies a product as belonging to a specific company and recognizes the company's ownership of the brand.</a:t>
            </a:r>
            <a:r>
              <a:rPr lang="en" sz="4100">
                <a:latin typeface="Calibri"/>
                <a:ea typeface="Calibri"/>
                <a:cs typeface="Calibri"/>
                <a:sym typeface="Calibri"/>
              </a:rPr>
              <a:t>  </a:t>
            </a:r>
            <a:endParaRPr sz="4100">
              <a:latin typeface="Calibri"/>
              <a:ea typeface="Calibri"/>
              <a:cs typeface="Calibri"/>
              <a:sym typeface="Calibri"/>
            </a:endParaRPr>
          </a:p>
          <a:p>
            <a:pPr indent="0" lvl="0" marL="0" rtl="0" algn="l">
              <a:spcBef>
                <a:spcPts val="0"/>
              </a:spcBef>
              <a:spcAft>
                <a:spcPts val="0"/>
              </a:spcAft>
              <a:buNone/>
            </a:pPr>
            <a:r>
              <a:t/>
            </a:r>
            <a:endParaRPr sz="38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p:txBody>
      </p:sp>
      <p:pic>
        <p:nvPicPr>
          <p:cNvPr id="129" name="Google Shape;129;p23"/>
          <p:cNvPicPr preferRelativeResize="0"/>
          <p:nvPr/>
        </p:nvPicPr>
        <p:blipFill rotWithShape="1">
          <a:blip r:embed="rId3">
            <a:alphaModFix/>
          </a:blip>
          <a:srcRect b="0" l="-149321" r="152365" t="17321"/>
          <a:stretch/>
        </p:blipFill>
        <p:spPr>
          <a:xfrm>
            <a:off x="1700425" y="779325"/>
            <a:ext cx="2539750" cy="1441100"/>
          </a:xfrm>
          <a:prstGeom prst="rect">
            <a:avLst/>
          </a:prstGeom>
          <a:noFill/>
          <a:ln>
            <a:noFill/>
          </a:ln>
        </p:spPr>
      </p:pic>
      <p:pic>
        <p:nvPicPr>
          <p:cNvPr id="130" name="Google Shape;130;p23"/>
          <p:cNvPicPr preferRelativeResize="0"/>
          <p:nvPr/>
        </p:nvPicPr>
        <p:blipFill rotWithShape="1">
          <a:blip r:embed="rId4">
            <a:alphaModFix/>
          </a:blip>
          <a:srcRect b="17321" l="0" r="0" t="0"/>
          <a:stretch/>
        </p:blipFill>
        <p:spPr>
          <a:xfrm>
            <a:off x="4754700" y="250800"/>
            <a:ext cx="2619375" cy="144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2836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50">
                <a:solidFill>
                  <a:srgbClr val="333333"/>
                </a:solidFill>
                <a:highlight>
                  <a:srgbClr val="FFFFFF"/>
                </a:highlight>
                <a:latin typeface="Roboto"/>
                <a:ea typeface="Roboto"/>
                <a:cs typeface="Roboto"/>
                <a:sym typeface="Roboto"/>
              </a:rPr>
              <a:t>I</a:t>
            </a:r>
            <a:r>
              <a:rPr lang="en" sz="1550">
                <a:solidFill>
                  <a:srgbClr val="333333"/>
                </a:solidFill>
                <a:highlight>
                  <a:srgbClr val="FFFFFF"/>
                </a:highlight>
                <a:latin typeface="Roboto"/>
                <a:ea typeface="Roboto"/>
                <a:cs typeface="Roboto"/>
                <a:sym typeface="Roboto"/>
              </a:rPr>
              <a:t>n order that American Honda may establish and maintain an effective network of authorized dealers for the sale and service of Honda Products, Dealer specifically agrees that it will not display </a:t>
            </a:r>
            <a:r>
              <a:rPr lang="en" sz="1550">
                <a:solidFill>
                  <a:srgbClr val="555555"/>
                </a:solidFill>
                <a:highlight>
                  <a:srgbClr val="FFFFFF"/>
                </a:highlight>
                <a:uFill>
                  <a:noFill/>
                </a:uFill>
                <a:latin typeface="Roboto"/>
                <a:ea typeface="Roboto"/>
                <a:cs typeface="Roboto"/>
                <a:sym typeface="Roboto"/>
                <a:hlinkClick r:id="rId3">
                  <a:extLst>
                    <a:ext uri="{A12FA001-AC4F-418D-AE19-62706E023703}">
                      <ahyp:hlinkClr val="tx"/>
                    </a:ext>
                  </a:extLst>
                </a:hlinkClick>
              </a:rPr>
              <a:t>Honda Trademarks</a:t>
            </a:r>
            <a:r>
              <a:rPr lang="en" sz="1550">
                <a:solidFill>
                  <a:srgbClr val="333333"/>
                </a:solidFill>
                <a:highlight>
                  <a:srgbClr val="FFFFFF"/>
                </a:highlight>
                <a:latin typeface="Roboto"/>
                <a:ea typeface="Roboto"/>
                <a:cs typeface="Roboto"/>
                <a:sym typeface="Roboto"/>
              </a:rPr>
              <a:t>, or, either directly or indirectly, establish any place or places of business for the conduct of any of its Dealership Operations except at the locations and for the purpose described in Paragraph E of the Agreement without the prior written approval of American Honda.</a:t>
            </a:r>
            <a:endParaRPr sz="2000"/>
          </a:p>
        </p:txBody>
      </p:sp>
      <p:sp>
        <p:nvSpPr>
          <p:cNvPr id="136" name="Google Shape;136;p24"/>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sp>
        <p:nvSpPr>
          <p:cNvPr id="137" name="Google Shape;137;p24"/>
          <p:cNvSpPr txBox="1"/>
          <p:nvPr>
            <p:ph type="title"/>
          </p:nvPr>
        </p:nvSpPr>
        <p:spPr>
          <a:xfrm>
            <a:off x="660500" y="402850"/>
            <a:ext cx="477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Caveat"/>
                <a:ea typeface="Caveat"/>
                <a:cs typeface="Caveat"/>
                <a:sym typeface="Caveat"/>
              </a:rPr>
              <a:t>HONDA</a:t>
            </a:r>
            <a:endParaRPr sz="4200">
              <a:latin typeface="Caveat"/>
              <a:ea typeface="Caveat"/>
              <a:cs typeface="Caveat"/>
              <a:sym typeface="Caveat"/>
            </a:endParaRPr>
          </a:p>
        </p:txBody>
      </p:sp>
      <p:pic>
        <p:nvPicPr>
          <p:cNvPr id="138" name="Google Shape;138;p24"/>
          <p:cNvPicPr preferRelativeResize="0"/>
          <p:nvPr/>
        </p:nvPicPr>
        <p:blipFill rotWithShape="1">
          <a:blip r:embed="rId4">
            <a:alphaModFix/>
          </a:blip>
          <a:srcRect b="-1942" l="0" r="0" t="-1932"/>
          <a:stretch/>
        </p:blipFill>
        <p:spPr>
          <a:xfrm>
            <a:off x="4832400" y="1234223"/>
            <a:ext cx="3999900" cy="3103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idx="1" type="body"/>
          </p:nvPr>
        </p:nvSpPr>
        <p:spPr>
          <a:xfrm>
            <a:off x="199300" y="123422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02124"/>
                </a:solidFill>
                <a:highlight>
                  <a:srgbClr val="FFFFFF"/>
                </a:highlight>
                <a:latin typeface="Arial"/>
                <a:ea typeface="Arial"/>
                <a:cs typeface="Arial"/>
                <a:sym typeface="Arial"/>
              </a:rPr>
              <a:t>I</a:t>
            </a:r>
            <a:r>
              <a:rPr b="1" lang="en" sz="1700">
                <a:solidFill>
                  <a:srgbClr val="202124"/>
                </a:solidFill>
                <a:highlight>
                  <a:srgbClr val="FFFFFF"/>
                </a:highlight>
                <a:latin typeface="Arial"/>
                <a:ea typeface="Arial"/>
                <a:cs typeface="Arial"/>
                <a:sym typeface="Arial"/>
              </a:rPr>
              <a:t>nfosys is a Device Trademark filed on 18 August 1994 in Karnataka through Chennai IP Office</a:t>
            </a:r>
            <a:r>
              <a:rPr lang="en" sz="1700">
                <a:solidFill>
                  <a:srgbClr val="202124"/>
                </a:solidFill>
                <a:highlight>
                  <a:srgbClr val="FFFFFF"/>
                </a:highlight>
                <a:latin typeface="Arial"/>
                <a:ea typeface="Arial"/>
                <a:cs typeface="Arial"/>
                <a:sym typeface="Arial"/>
              </a:rPr>
              <a:t>. The Trademark was registered to M/S. Infosys Limited Trading As : M/S. Infosys Limited Body Incorporate and is valid till 18 August 2024.</a:t>
            </a:r>
            <a:endParaRPr>
              <a:solidFill>
                <a:srgbClr val="70757A"/>
              </a:solidFill>
              <a:highlight>
                <a:srgbClr val="FFFFFF"/>
              </a:highlight>
              <a:latin typeface="Arial"/>
              <a:ea typeface="Arial"/>
              <a:cs typeface="Arial"/>
              <a:sym typeface="Arial"/>
            </a:endParaRPr>
          </a:p>
          <a:p>
            <a:pPr indent="0" lvl="0" marL="0" rtl="0" algn="l">
              <a:lnSpc>
                <a:spcPct val="134000"/>
              </a:lnSpc>
              <a:spcBef>
                <a:spcPts val="0"/>
              </a:spcBef>
              <a:spcAft>
                <a:spcPts val="0"/>
              </a:spcAft>
              <a:buClr>
                <a:schemeClr val="dk1"/>
              </a:buClr>
              <a:buSzPts val="1100"/>
              <a:buFont typeface="Arial"/>
              <a:buNone/>
            </a:pPr>
            <a:r>
              <a:t/>
            </a:r>
            <a:endParaRPr>
              <a:solidFill>
                <a:srgbClr val="70757A"/>
              </a:solidFill>
              <a:highlight>
                <a:srgbClr val="FFFFFF"/>
              </a:highlight>
              <a:latin typeface="Arial"/>
              <a:ea typeface="Arial"/>
              <a:cs typeface="Arial"/>
              <a:sym typeface="Arial"/>
            </a:endParaRPr>
          </a:p>
          <a:p>
            <a:pPr indent="0" lvl="0" marL="0" rtl="0" algn="l">
              <a:spcBef>
                <a:spcPts val="0"/>
              </a:spcBef>
              <a:spcAft>
                <a:spcPts val="1600"/>
              </a:spcAft>
              <a:buNone/>
            </a:pPr>
            <a:r>
              <a:t/>
            </a:r>
            <a:endParaRPr sz="2250">
              <a:solidFill>
                <a:srgbClr val="333333"/>
              </a:solidFill>
              <a:highlight>
                <a:srgbClr val="FFFFFF"/>
              </a:highlight>
              <a:latin typeface="Roboto"/>
              <a:ea typeface="Roboto"/>
              <a:cs typeface="Roboto"/>
              <a:sym typeface="Roboto"/>
            </a:endParaRPr>
          </a:p>
        </p:txBody>
      </p:sp>
      <p:sp>
        <p:nvSpPr>
          <p:cNvPr id="144" name="Google Shape;144;p2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sp>
        <p:nvSpPr>
          <p:cNvPr id="145" name="Google Shape;145;p25"/>
          <p:cNvSpPr txBox="1"/>
          <p:nvPr>
            <p:ph type="title"/>
          </p:nvPr>
        </p:nvSpPr>
        <p:spPr>
          <a:xfrm>
            <a:off x="660500" y="402850"/>
            <a:ext cx="477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latin typeface="Caveat"/>
                <a:ea typeface="Caveat"/>
                <a:cs typeface="Caveat"/>
                <a:sym typeface="Caveat"/>
              </a:rPr>
              <a:t>Infosys</a:t>
            </a:r>
            <a:endParaRPr sz="5700">
              <a:latin typeface="Caveat"/>
              <a:ea typeface="Caveat"/>
              <a:cs typeface="Caveat"/>
              <a:sym typeface="Caveat"/>
            </a:endParaRPr>
          </a:p>
        </p:txBody>
      </p:sp>
      <p:pic>
        <p:nvPicPr>
          <p:cNvPr id="146" name="Google Shape;146;p25"/>
          <p:cNvPicPr preferRelativeResize="0"/>
          <p:nvPr/>
        </p:nvPicPr>
        <p:blipFill rotWithShape="1">
          <a:blip r:embed="rId3">
            <a:alphaModFix/>
          </a:blip>
          <a:srcRect b="-1942" l="0" r="0" t="-1932"/>
          <a:stretch/>
        </p:blipFill>
        <p:spPr>
          <a:xfrm>
            <a:off x="4832400" y="1234223"/>
            <a:ext cx="3999900" cy="3103451"/>
          </a:xfrm>
          <a:prstGeom prst="rect">
            <a:avLst/>
          </a:prstGeom>
          <a:noFill/>
          <a:ln>
            <a:noFill/>
          </a:ln>
        </p:spPr>
      </p:pic>
      <p:pic>
        <p:nvPicPr>
          <p:cNvPr id="147" name="Google Shape;147;p25"/>
          <p:cNvPicPr preferRelativeResize="0"/>
          <p:nvPr/>
        </p:nvPicPr>
        <p:blipFill rotWithShape="1">
          <a:blip r:embed="rId4">
            <a:alphaModFix/>
          </a:blip>
          <a:srcRect b="0" l="1777" r="0" t="0"/>
          <a:stretch/>
        </p:blipFill>
        <p:spPr>
          <a:xfrm>
            <a:off x="5105863" y="1523500"/>
            <a:ext cx="3452976" cy="2693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283600" y="1171675"/>
            <a:ext cx="39999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333333"/>
                </a:solidFill>
                <a:latin typeface="Arial"/>
                <a:ea typeface="Arial"/>
                <a:cs typeface="Arial"/>
                <a:sym typeface="Arial"/>
              </a:rPr>
              <a:t>Famous and well-known trademarks especially those that embody a reputation of pre-eminent excellence and quality, as plaintiffs Intel trademark, are required to be given a broad protection.</a:t>
            </a:r>
            <a:endParaRPr sz="2000"/>
          </a:p>
        </p:txBody>
      </p:sp>
      <p:sp>
        <p:nvSpPr>
          <p:cNvPr id="153" name="Google Shape;153;p26"/>
          <p:cNvSpPr txBox="1"/>
          <p:nvPr>
            <p:ph type="title"/>
          </p:nvPr>
        </p:nvSpPr>
        <p:spPr>
          <a:xfrm>
            <a:off x="660500" y="402850"/>
            <a:ext cx="477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Caveat"/>
                <a:ea typeface="Caveat"/>
                <a:cs typeface="Caveat"/>
                <a:sym typeface="Caveat"/>
              </a:rPr>
              <a:t>INTEL</a:t>
            </a:r>
            <a:endParaRPr sz="4200">
              <a:latin typeface="Caveat"/>
              <a:ea typeface="Caveat"/>
              <a:cs typeface="Caveat"/>
              <a:sym typeface="Caveat"/>
            </a:endParaRPr>
          </a:p>
        </p:txBody>
      </p:sp>
      <p:graphicFrame>
        <p:nvGraphicFramePr>
          <p:cNvPr id="154" name="Google Shape;154;p26"/>
          <p:cNvGraphicFramePr/>
          <p:nvPr/>
        </p:nvGraphicFramePr>
        <p:xfrm>
          <a:off x="152400" y="152400"/>
          <a:ext cx="3000000" cy="3000000"/>
        </p:xfrm>
        <a:graphic>
          <a:graphicData uri="http://schemas.openxmlformats.org/drawingml/2006/table">
            <a:tbl>
              <a:tblPr>
                <a:noFill/>
                <a:tableStyleId>{4F6132CD-9927-44AF-B5E7-D3B384E63383}</a:tableStyleId>
              </a:tblPr>
              <a:tblGrid>
                <a:gridCol w="5159900"/>
              </a:tblGrid>
              <a:tr h="350500">
                <a:tc>
                  <a:txBody>
                    <a:bodyPr/>
                    <a:lstStyle/>
                    <a:p>
                      <a:pPr indent="0" lvl="0" marL="0" rtl="0" algn="l">
                        <a:spcBef>
                          <a:spcPts val="0"/>
                        </a:spcBef>
                        <a:spcAft>
                          <a:spcPts val="0"/>
                        </a:spcAft>
                        <a:buNone/>
                      </a:pPr>
                      <a:r>
                        <a:t/>
                      </a:r>
                      <a:endParaRPr sz="1100">
                        <a:solidFill>
                          <a:srgbClr val="333333"/>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tcPr>
                </a:tc>
              </a:tr>
              <a:tr h="476250">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5" name="Google Shape;155;p26"/>
          <p:cNvPicPr preferRelativeResize="0"/>
          <p:nvPr/>
        </p:nvPicPr>
        <p:blipFill>
          <a:blip r:embed="rId3">
            <a:alphaModFix/>
          </a:blip>
          <a:stretch>
            <a:fillRect/>
          </a:stretch>
        </p:blipFill>
        <p:spPr>
          <a:xfrm>
            <a:off x="4506150" y="622050"/>
            <a:ext cx="3742910" cy="339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255475"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50">
                <a:solidFill>
                  <a:srgbClr val="1F1F1F"/>
                </a:solidFill>
                <a:highlight>
                  <a:srgbClr val="F2F2F2"/>
                </a:highlight>
                <a:latin typeface="Roboto"/>
                <a:ea typeface="Roboto"/>
                <a:cs typeface="Roboto"/>
                <a:sym typeface="Roboto"/>
              </a:rPr>
              <a:t>Google provides translated versions of our Help Center as a convenience, though they are not meant to change the content of our policies. The English version is the official language we use to enforce our policies. To view this article in a different language, use the language dropdown at the bottom of the pag</a:t>
            </a:r>
            <a:r>
              <a:rPr lang="en" sz="1750">
                <a:solidFill>
                  <a:srgbClr val="333333"/>
                </a:solidFill>
                <a:highlight>
                  <a:srgbClr val="FFFFFF"/>
                </a:highlight>
                <a:latin typeface="Roboto"/>
                <a:ea typeface="Roboto"/>
                <a:cs typeface="Roboto"/>
                <a:sym typeface="Roboto"/>
              </a:rPr>
              <a:t>e.</a:t>
            </a:r>
            <a:endParaRPr sz="1950"/>
          </a:p>
        </p:txBody>
      </p:sp>
      <p:sp>
        <p:nvSpPr>
          <p:cNvPr id="161" name="Google Shape;161;p27"/>
          <p:cNvSpPr txBox="1"/>
          <p:nvPr>
            <p:ph idx="2" type="body"/>
          </p:nvPr>
        </p:nvSpPr>
        <p:spPr>
          <a:xfrm>
            <a:off x="4832400" y="1171675"/>
            <a:ext cx="3999900" cy="310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sp>
        <p:nvSpPr>
          <p:cNvPr id="162" name="Google Shape;162;p27"/>
          <p:cNvSpPr txBox="1"/>
          <p:nvPr>
            <p:ph type="title"/>
          </p:nvPr>
        </p:nvSpPr>
        <p:spPr>
          <a:xfrm>
            <a:off x="674550" y="430950"/>
            <a:ext cx="477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Caveat"/>
                <a:ea typeface="Caveat"/>
                <a:cs typeface="Caveat"/>
                <a:sym typeface="Caveat"/>
              </a:rPr>
              <a:t>GOOGLE</a:t>
            </a:r>
            <a:endParaRPr sz="4200">
              <a:latin typeface="Caveat"/>
              <a:ea typeface="Caveat"/>
              <a:cs typeface="Caveat"/>
              <a:sym typeface="Caveat"/>
            </a:endParaRPr>
          </a:p>
        </p:txBody>
      </p:sp>
      <p:pic>
        <p:nvPicPr>
          <p:cNvPr id="163" name="Google Shape;163;p27"/>
          <p:cNvPicPr preferRelativeResize="0"/>
          <p:nvPr/>
        </p:nvPicPr>
        <p:blipFill rotWithShape="1">
          <a:blip r:embed="rId3">
            <a:alphaModFix/>
          </a:blip>
          <a:srcRect b="-1942" l="0" r="0" t="-1932"/>
          <a:stretch/>
        </p:blipFill>
        <p:spPr>
          <a:xfrm>
            <a:off x="4832400" y="1234223"/>
            <a:ext cx="3999900" cy="3103451"/>
          </a:xfrm>
          <a:prstGeom prst="rect">
            <a:avLst/>
          </a:prstGeom>
          <a:noFill/>
          <a:ln>
            <a:noFill/>
          </a:ln>
        </p:spPr>
      </p:pic>
      <p:pic>
        <p:nvPicPr>
          <p:cNvPr id="164" name="Google Shape;164;p27"/>
          <p:cNvPicPr preferRelativeResize="0"/>
          <p:nvPr/>
        </p:nvPicPr>
        <p:blipFill>
          <a:blip r:embed="rId4">
            <a:alphaModFix/>
          </a:blip>
          <a:stretch>
            <a:fillRect/>
          </a:stretch>
        </p:blipFill>
        <p:spPr>
          <a:xfrm>
            <a:off x="4738375" y="1171675"/>
            <a:ext cx="4405625" cy="325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idx="1" type="body"/>
          </p:nvPr>
        </p:nvSpPr>
        <p:spPr>
          <a:xfrm>
            <a:off x="2836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rgbClr val="202124"/>
                </a:solidFill>
                <a:highlight>
                  <a:srgbClr val="FFFFFF"/>
                </a:highlight>
                <a:latin typeface="Arial"/>
                <a:ea typeface="Arial"/>
                <a:cs typeface="Arial"/>
                <a:sym typeface="Arial"/>
              </a:rPr>
              <a:t>The Toyota name and logos, as well as Toyota model names, are trademarks of TMC</a:t>
            </a:r>
            <a:r>
              <a:rPr lang="en" sz="2000">
                <a:solidFill>
                  <a:srgbClr val="202124"/>
                </a:solidFill>
                <a:highlight>
                  <a:srgbClr val="FFFFFF"/>
                </a:highlight>
                <a:latin typeface="Arial"/>
                <a:ea typeface="Arial"/>
                <a:cs typeface="Arial"/>
                <a:sym typeface="Arial"/>
              </a:rPr>
              <a:t>. The Toyota logos may not be used, downloaded, copied, or distributed in any way. Other trademarks and trade names are those of their respective owners.</a:t>
            </a:r>
            <a:endParaRPr sz="2800"/>
          </a:p>
        </p:txBody>
      </p:sp>
      <p:sp>
        <p:nvSpPr>
          <p:cNvPr id="170" name="Google Shape;170;p28"/>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600"/>
          </a:p>
        </p:txBody>
      </p:sp>
      <p:sp>
        <p:nvSpPr>
          <p:cNvPr id="171" name="Google Shape;171;p28"/>
          <p:cNvSpPr txBox="1"/>
          <p:nvPr>
            <p:ph type="title"/>
          </p:nvPr>
        </p:nvSpPr>
        <p:spPr>
          <a:xfrm>
            <a:off x="660500" y="402850"/>
            <a:ext cx="477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latin typeface="Caveat"/>
                <a:ea typeface="Caveat"/>
                <a:cs typeface="Caveat"/>
                <a:sym typeface="Caveat"/>
              </a:rPr>
              <a:t>TOYOTA</a:t>
            </a:r>
            <a:endParaRPr sz="4200">
              <a:latin typeface="Caveat"/>
              <a:ea typeface="Caveat"/>
              <a:cs typeface="Caveat"/>
              <a:sym typeface="Caveat"/>
            </a:endParaRPr>
          </a:p>
        </p:txBody>
      </p:sp>
      <p:pic>
        <p:nvPicPr>
          <p:cNvPr id="172" name="Google Shape;172;p28"/>
          <p:cNvPicPr preferRelativeResize="0"/>
          <p:nvPr/>
        </p:nvPicPr>
        <p:blipFill rotWithShape="1">
          <a:blip r:embed="rId3">
            <a:alphaModFix/>
          </a:blip>
          <a:srcRect b="-1942" l="0" r="0" t="-1932"/>
          <a:stretch/>
        </p:blipFill>
        <p:spPr>
          <a:xfrm>
            <a:off x="4832400" y="1234223"/>
            <a:ext cx="3999900" cy="3103451"/>
          </a:xfrm>
          <a:prstGeom prst="rect">
            <a:avLst/>
          </a:prstGeom>
          <a:noFill/>
          <a:ln>
            <a:noFill/>
          </a:ln>
        </p:spPr>
      </p:pic>
      <p:pic>
        <p:nvPicPr>
          <p:cNvPr id="173" name="Google Shape;173;p28"/>
          <p:cNvPicPr preferRelativeResize="0"/>
          <p:nvPr/>
        </p:nvPicPr>
        <p:blipFill>
          <a:blip r:embed="rId4">
            <a:alphaModFix/>
          </a:blip>
          <a:stretch>
            <a:fillRect/>
          </a:stretch>
        </p:blipFill>
        <p:spPr>
          <a:xfrm>
            <a:off x="4832400" y="1234225"/>
            <a:ext cx="3908750" cy="3334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latin typeface="Caveat"/>
                <a:ea typeface="Caveat"/>
                <a:cs typeface="Caveat"/>
                <a:sym typeface="Caveat"/>
              </a:rPr>
              <a:t>PATENTS</a:t>
            </a:r>
            <a:endParaRPr sz="5800">
              <a:latin typeface="Caveat"/>
              <a:ea typeface="Caveat"/>
              <a:cs typeface="Caveat"/>
              <a:sym typeface="Cave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Caveat"/>
                <a:ea typeface="Caveat"/>
                <a:cs typeface="Caveat"/>
                <a:sym typeface="Caveat"/>
              </a:rPr>
              <a:t>PATENT</a:t>
            </a:r>
            <a:endParaRPr sz="3400">
              <a:latin typeface="Caveat"/>
              <a:ea typeface="Caveat"/>
              <a:cs typeface="Caveat"/>
              <a:sym typeface="Caveat"/>
            </a:endParaRPr>
          </a:p>
        </p:txBody>
      </p:sp>
      <p:sp>
        <p:nvSpPr>
          <p:cNvPr id="184" name="Google Shape;184;p3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50">
                <a:solidFill>
                  <a:srgbClr val="3B3B3B"/>
                </a:solidFill>
                <a:highlight>
                  <a:srgbClr val="FAFAFA"/>
                </a:highlight>
                <a:latin typeface="Arial"/>
                <a:ea typeface="Arial"/>
                <a:cs typeface="Arial"/>
                <a:sym typeface="Arial"/>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endParaRPr sz="1600"/>
          </a:p>
        </p:txBody>
      </p:sp>
      <p:pic>
        <p:nvPicPr>
          <p:cNvPr descr="Overhead shot of hand holding cup of light-colored tea with lemon slices floating in it" id="185" name="Google Shape;185;p30"/>
          <p:cNvPicPr preferRelativeResize="0"/>
          <p:nvPr/>
        </p:nvPicPr>
        <p:blipFill rotWithShape="1">
          <a:blip r:embed="rId3">
            <a:alphaModFix/>
          </a:blip>
          <a:srcRect b="4067" l="17813" r="16061" t="0"/>
          <a:stretch/>
        </p:blipFill>
        <p:spPr>
          <a:xfrm>
            <a:off x="4705150" y="342525"/>
            <a:ext cx="2035799" cy="1955427"/>
          </a:xfrm>
          <a:prstGeom prst="rect">
            <a:avLst/>
          </a:prstGeom>
          <a:noFill/>
          <a:ln>
            <a:noFill/>
          </a:ln>
        </p:spPr>
      </p:pic>
      <p:pic>
        <p:nvPicPr>
          <p:cNvPr descr="Modern, round computer speaker" id="186" name="Google Shape;186;p30"/>
          <p:cNvPicPr preferRelativeResize="0"/>
          <p:nvPr/>
        </p:nvPicPr>
        <p:blipFill rotWithShape="1">
          <a:blip r:embed="rId4">
            <a:alphaModFix/>
          </a:blip>
          <a:srcRect b="15127" l="6179" r="35687" t="10754"/>
          <a:stretch/>
        </p:blipFill>
        <p:spPr>
          <a:xfrm>
            <a:off x="6796425" y="342525"/>
            <a:ext cx="2035799" cy="1946700"/>
          </a:xfrm>
          <a:prstGeom prst="rect">
            <a:avLst/>
          </a:prstGeom>
          <a:noFill/>
          <a:ln>
            <a:noFill/>
          </a:ln>
        </p:spPr>
      </p:pic>
      <p:pic>
        <p:nvPicPr>
          <p:cNvPr descr="Empty upside down mason jars resting on picket fence posts" id="187" name="Google Shape;187;p30"/>
          <p:cNvPicPr preferRelativeResize="0"/>
          <p:nvPr/>
        </p:nvPicPr>
        <p:blipFill rotWithShape="1">
          <a:blip r:embed="rId5">
            <a:alphaModFix/>
          </a:blip>
          <a:srcRect b="9949" l="9164" r="3636" t="13038"/>
          <a:stretch/>
        </p:blipFill>
        <p:spPr>
          <a:xfrm>
            <a:off x="4705200" y="2336175"/>
            <a:ext cx="4127099" cy="2420351"/>
          </a:xfrm>
          <a:prstGeom prst="rect">
            <a:avLst/>
          </a:prstGeom>
          <a:noFill/>
          <a:ln>
            <a:noFill/>
          </a:ln>
        </p:spPr>
      </p:pic>
      <p:pic>
        <p:nvPicPr>
          <p:cNvPr id="188" name="Google Shape;188;p30"/>
          <p:cNvPicPr preferRelativeResize="0"/>
          <p:nvPr/>
        </p:nvPicPr>
        <p:blipFill rotWithShape="1">
          <a:blip r:embed="rId6">
            <a:alphaModFix/>
          </a:blip>
          <a:srcRect b="0" l="-5565" r="-647" t="-4177"/>
          <a:stretch/>
        </p:blipFill>
        <p:spPr>
          <a:xfrm>
            <a:off x="4448950" y="255800"/>
            <a:ext cx="2347475" cy="2161350"/>
          </a:xfrm>
          <a:prstGeom prst="rect">
            <a:avLst/>
          </a:prstGeom>
          <a:noFill/>
          <a:ln>
            <a:noFill/>
          </a:ln>
        </p:spPr>
      </p:pic>
      <p:pic>
        <p:nvPicPr>
          <p:cNvPr id="189" name="Google Shape;189;p30"/>
          <p:cNvPicPr preferRelativeResize="0"/>
          <p:nvPr/>
        </p:nvPicPr>
        <p:blipFill>
          <a:blip r:embed="rId7">
            <a:alphaModFix/>
          </a:blip>
          <a:stretch>
            <a:fillRect/>
          </a:stretch>
        </p:blipFill>
        <p:spPr>
          <a:xfrm>
            <a:off x="6796425" y="255800"/>
            <a:ext cx="2347475" cy="2056655"/>
          </a:xfrm>
          <a:prstGeom prst="rect">
            <a:avLst/>
          </a:prstGeom>
          <a:noFill/>
          <a:ln>
            <a:noFill/>
          </a:ln>
        </p:spPr>
      </p:pic>
      <p:pic>
        <p:nvPicPr>
          <p:cNvPr id="190" name="Google Shape;190;p30"/>
          <p:cNvPicPr preferRelativeResize="0"/>
          <p:nvPr/>
        </p:nvPicPr>
        <p:blipFill rotWithShape="1">
          <a:blip r:embed="rId8">
            <a:alphaModFix/>
          </a:blip>
          <a:srcRect b="26501" l="9600" r="0" t="15648"/>
          <a:stretch/>
        </p:blipFill>
        <p:spPr>
          <a:xfrm>
            <a:off x="4778125" y="2417150"/>
            <a:ext cx="4365775" cy="231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3400">
                <a:highlight>
                  <a:srgbClr val="FFFFFF"/>
                </a:highlight>
                <a:latin typeface="Caveat"/>
                <a:ea typeface="Caveat"/>
                <a:cs typeface="Caveat"/>
                <a:sym typeface="Caveat"/>
              </a:rPr>
              <a:t>Steel kidneys</a:t>
            </a:r>
            <a:endParaRPr b="1" sz="3400">
              <a:highlight>
                <a:srgbClr val="FFFFFF"/>
              </a:highlight>
              <a:latin typeface="Caveat"/>
              <a:ea typeface="Caveat"/>
              <a:cs typeface="Caveat"/>
              <a:sym typeface="Caveat"/>
            </a:endParaRPr>
          </a:p>
          <a:p>
            <a:pPr indent="0" lvl="0" marL="0" rtl="0" algn="l">
              <a:spcBef>
                <a:spcPts val="300"/>
              </a:spcBef>
              <a:spcAft>
                <a:spcPts val="0"/>
              </a:spcAft>
              <a:buNone/>
            </a:pPr>
            <a:r>
              <a:t/>
            </a:r>
            <a:endParaRPr/>
          </a:p>
        </p:txBody>
      </p:sp>
      <p:sp>
        <p:nvSpPr>
          <p:cNvPr id="196" name="Google Shape;196;p3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50">
                <a:highlight>
                  <a:srgbClr val="FAFAFA"/>
                </a:highlight>
                <a:latin typeface="Arial"/>
                <a:ea typeface="Arial"/>
                <a:cs typeface="Arial"/>
                <a:sym typeface="Arial"/>
              </a:rPr>
              <a:t>After receiving a grant from the state in 1946, Nils Alwall, a doctor in Lund, began developing a dialysis machine for people suffering from kidney disease. Just over twenty years later, his inventions started to be mass produced.</a:t>
            </a:r>
            <a:endParaRPr sz="2400"/>
          </a:p>
        </p:txBody>
      </p:sp>
      <p:pic>
        <p:nvPicPr>
          <p:cNvPr descr="Empty upside down mason jars resting on picket fence posts" id="197" name="Google Shape;197;p31"/>
          <p:cNvPicPr preferRelativeResize="0"/>
          <p:nvPr/>
        </p:nvPicPr>
        <p:blipFill rotWithShape="1">
          <a:blip r:embed="rId3">
            <a:alphaModFix/>
          </a:blip>
          <a:srcRect b="9949" l="9164" r="3636" t="13038"/>
          <a:stretch/>
        </p:blipFill>
        <p:spPr>
          <a:xfrm>
            <a:off x="4705200" y="2336175"/>
            <a:ext cx="4127099" cy="2420351"/>
          </a:xfrm>
          <a:prstGeom prst="rect">
            <a:avLst/>
          </a:prstGeom>
          <a:noFill/>
          <a:ln>
            <a:noFill/>
          </a:ln>
        </p:spPr>
      </p:pic>
      <p:pic>
        <p:nvPicPr>
          <p:cNvPr id="198" name="Google Shape;198;p31"/>
          <p:cNvPicPr preferRelativeResize="0"/>
          <p:nvPr/>
        </p:nvPicPr>
        <p:blipFill rotWithShape="1">
          <a:blip r:embed="rId4">
            <a:alphaModFix/>
          </a:blip>
          <a:srcRect b="4616" l="0" r="0" t="0"/>
          <a:stretch/>
        </p:blipFill>
        <p:spPr>
          <a:xfrm>
            <a:off x="4705200" y="2212850"/>
            <a:ext cx="4127100" cy="254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56500" y="340475"/>
            <a:ext cx="8497200" cy="43998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latin typeface="Caveat"/>
                <a:ea typeface="Caveat"/>
                <a:cs typeface="Caveat"/>
                <a:sym typeface="Caveat"/>
              </a:rPr>
              <a:t>         </a:t>
            </a:r>
            <a:endParaRPr sz="2400">
              <a:latin typeface="Caveat"/>
              <a:ea typeface="Caveat"/>
              <a:cs typeface="Caveat"/>
              <a:sym typeface="Caveat"/>
            </a:endParaRPr>
          </a:p>
          <a:p>
            <a:pPr indent="0" lvl="0" marL="0" rtl="0" algn="l">
              <a:spcBef>
                <a:spcPts val="0"/>
              </a:spcBef>
              <a:spcAft>
                <a:spcPts val="0"/>
              </a:spcAft>
              <a:buNone/>
            </a:pPr>
            <a:r>
              <a:t/>
            </a:r>
            <a:endParaRPr sz="3600">
              <a:latin typeface="Caveat"/>
              <a:ea typeface="Caveat"/>
              <a:cs typeface="Caveat"/>
              <a:sym typeface="Caveat"/>
            </a:endParaRPr>
          </a:p>
          <a:p>
            <a:pPr indent="0" lvl="0" marL="0" rtl="0" algn="l">
              <a:spcBef>
                <a:spcPts val="0"/>
              </a:spcBef>
              <a:spcAft>
                <a:spcPts val="0"/>
              </a:spcAft>
              <a:buNone/>
            </a:pPr>
            <a:r>
              <a:rPr lang="en" sz="3600">
                <a:latin typeface="Caveat"/>
                <a:ea typeface="Caveat"/>
                <a:cs typeface="Caveat"/>
                <a:sym typeface="Caveat"/>
              </a:rPr>
              <a:t> </a:t>
            </a:r>
            <a:endParaRPr sz="3600">
              <a:latin typeface="Caveat"/>
              <a:ea typeface="Caveat"/>
              <a:cs typeface="Caveat"/>
              <a:sym typeface="Caveat"/>
            </a:endParaRPr>
          </a:p>
          <a:p>
            <a:pPr indent="0" lvl="0" marL="0" rtl="0" algn="l">
              <a:spcBef>
                <a:spcPts val="0"/>
              </a:spcBef>
              <a:spcAft>
                <a:spcPts val="0"/>
              </a:spcAft>
              <a:buNone/>
            </a:pPr>
            <a:r>
              <a:rPr lang="en" sz="3600">
                <a:latin typeface="Caveat"/>
                <a:ea typeface="Caveat"/>
                <a:cs typeface="Caveat"/>
                <a:sym typeface="Caveat"/>
              </a:rPr>
              <a:t>      </a:t>
            </a:r>
            <a:r>
              <a:rPr lang="en" sz="3600">
                <a:solidFill>
                  <a:srgbClr val="FFFFFF"/>
                </a:solidFill>
                <a:latin typeface="Caveat"/>
                <a:ea typeface="Caveat"/>
                <a:cs typeface="Caveat"/>
                <a:sym typeface="Caveat"/>
              </a:rPr>
              <a:t>TYPES  OF IPR</a:t>
            </a:r>
            <a:endParaRPr sz="3600">
              <a:solidFill>
                <a:srgbClr val="FFFFFF"/>
              </a:solidFill>
              <a:latin typeface="Caveat"/>
              <a:ea typeface="Caveat"/>
              <a:cs typeface="Caveat"/>
              <a:sym typeface="Caveat"/>
            </a:endParaRPr>
          </a:p>
          <a:p>
            <a:pPr indent="0" lvl="0" marL="0" rtl="0" algn="l">
              <a:spcBef>
                <a:spcPts val="0"/>
              </a:spcBef>
              <a:spcAft>
                <a:spcPts val="0"/>
              </a:spcAft>
              <a:buNone/>
            </a:pPr>
            <a:r>
              <a:t/>
            </a:r>
            <a:endParaRPr sz="2400">
              <a:latin typeface="Caveat"/>
              <a:ea typeface="Caveat"/>
              <a:cs typeface="Caveat"/>
              <a:sym typeface="Caveat"/>
            </a:endParaRPr>
          </a:p>
          <a:p>
            <a:pPr indent="0" lvl="0" marL="0" rtl="0" algn="l">
              <a:spcBef>
                <a:spcPts val="0"/>
              </a:spcBef>
              <a:spcAft>
                <a:spcPts val="0"/>
              </a:spcAft>
              <a:buNone/>
            </a:pPr>
            <a:r>
              <a:rPr lang="en" sz="2400">
                <a:latin typeface="Caveat"/>
                <a:ea typeface="Caveat"/>
                <a:cs typeface="Caveat"/>
                <a:sym typeface="Caveat"/>
              </a:rPr>
              <a:t>              </a:t>
            </a:r>
            <a:r>
              <a:rPr lang="en" sz="2400">
                <a:solidFill>
                  <a:srgbClr val="202124"/>
                </a:solidFill>
                <a:latin typeface="Caveat"/>
                <a:ea typeface="Caveat"/>
                <a:cs typeface="Caveat"/>
                <a:sym typeface="Caveat"/>
              </a:rPr>
              <a:t>  </a:t>
            </a:r>
            <a:r>
              <a:rPr lang="en" sz="2733">
                <a:solidFill>
                  <a:srgbClr val="202124"/>
                </a:solidFill>
                <a:latin typeface="Caveat"/>
                <a:ea typeface="Caveat"/>
                <a:cs typeface="Caveat"/>
                <a:sym typeface="Caveat"/>
              </a:rPr>
              <a:t>COPYRIGHTS</a:t>
            </a:r>
            <a:endParaRPr sz="2733">
              <a:solidFill>
                <a:srgbClr val="202124"/>
              </a:solidFill>
              <a:latin typeface="Caveat"/>
              <a:ea typeface="Caveat"/>
              <a:cs typeface="Caveat"/>
              <a:sym typeface="Caveat"/>
            </a:endParaRPr>
          </a:p>
          <a:p>
            <a:pPr indent="0" lvl="0" marL="0" rtl="0" algn="l">
              <a:spcBef>
                <a:spcPts val="0"/>
              </a:spcBef>
              <a:spcAft>
                <a:spcPts val="0"/>
              </a:spcAft>
              <a:buNone/>
            </a:pPr>
            <a:r>
              <a:rPr lang="en" sz="2733">
                <a:solidFill>
                  <a:srgbClr val="202124"/>
                </a:solidFill>
                <a:latin typeface="Caveat"/>
                <a:ea typeface="Caveat"/>
                <a:cs typeface="Caveat"/>
                <a:sym typeface="Caveat"/>
              </a:rPr>
              <a:t>             TRADEMARKS</a:t>
            </a:r>
            <a:endParaRPr sz="2733">
              <a:solidFill>
                <a:srgbClr val="202124"/>
              </a:solidFill>
              <a:latin typeface="Caveat"/>
              <a:ea typeface="Caveat"/>
              <a:cs typeface="Caveat"/>
              <a:sym typeface="Caveat"/>
            </a:endParaRPr>
          </a:p>
          <a:p>
            <a:pPr indent="0" lvl="0" marL="0" rtl="0" algn="l">
              <a:spcBef>
                <a:spcPts val="0"/>
              </a:spcBef>
              <a:spcAft>
                <a:spcPts val="0"/>
              </a:spcAft>
              <a:buNone/>
            </a:pPr>
            <a:r>
              <a:rPr lang="en" sz="2733">
                <a:solidFill>
                  <a:srgbClr val="202124"/>
                </a:solidFill>
                <a:latin typeface="Caveat"/>
                <a:ea typeface="Caveat"/>
                <a:cs typeface="Caveat"/>
                <a:sym typeface="Caveat"/>
              </a:rPr>
              <a:t>             PATENTS</a:t>
            </a:r>
            <a:endParaRPr sz="2733">
              <a:solidFill>
                <a:srgbClr val="202124"/>
              </a:solidFill>
              <a:latin typeface="Caveat"/>
              <a:ea typeface="Caveat"/>
              <a:cs typeface="Caveat"/>
              <a:sym typeface="Caveat"/>
            </a:endParaRPr>
          </a:p>
          <a:p>
            <a:pPr indent="0" lvl="0" marL="0" rtl="0" algn="l">
              <a:spcBef>
                <a:spcPts val="0"/>
              </a:spcBef>
              <a:spcAft>
                <a:spcPts val="0"/>
              </a:spcAft>
              <a:buNone/>
            </a:pPr>
            <a:r>
              <a:rPr lang="en" sz="2733">
                <a:solidFill>
                  <a:srgbClr val="202124"/>
                </a:solidFill>
                <a:latin typeface="Caveat"/>
                <a:ea typeface="Caveat"/>
                <a:cs typeface="Caveat"/>
                <a:sym typeface="Caveat"/>
              </a:rPr>
              <a:t>            TRADE SECRETS</a:t>
            </a:r>
            <a:endParaRPr sz="2733">
              <a:solidFill>
                <a:srgbClr val="202124"/>
              </a:solidFill>
              <a:latin typeface="Caveat"/>
              <a:ea typeface="Caveat"/>
              <a:cs typeface="Caveat"/>
              <a:sym typeface="Caveat"/>
            </a:endParaRPr>
          </a:p>
          <a:p>
            <a:pPr indent="0" lvl="0" marL="0" rtl="0" algn="l">
              <a:spcBef>
                <a:spcPts val="0"/>
              </a:spcBef>
              <a:spcAft>
                <a:spcPts val="0"/>
              </a:spcAft>
              <a:buNone/>
            </a:pPr>
            <a:r>
              <a:rPr lang="en" sz="2733">
                <a:solidFill>
                  <a:srgbClr val="202124"/>
                </a:solidFill>
                <a:latin typeface="Caveat"/>
                <a:ea typeface="Caveat"/>
                <a:cs typeface="Caveat"/>
                <a:sym typeface="Caveat"/>
              </a:rPr>
              <a:t>            GEOGRAPHICAL INDICATIONS</a:t>
            </a:r>
            <a:endParaRPr sz="2733">
              <a:solidFill>
                <a:srgbClr val="202124"/>
              </a:solidFill>
              <a:latin typeface="Caveat"/>
              <a:ea typeface="Caveat"/>
              <a:cs typeface="Caveat"/>
              <a:sym typeface="Caveat"/>
            </a:endParaRPr>
          </a:p>
          <a:p>
            <a:pPr indent="0" lvl="0" marL="0" rtl="0" algn="l">
              <a:spcBef>
                <a:spcPts val="0"/>
              </a:spcBef>
              <a:spcAft>
                <a:spcPts val="0"/>
              </a:spcAft>
              <a:buNone/>
            </a:pPr>
            <a:r>
              <a:rPr lang="en" sz="2733">
                <a:latin typeface="Caveat"/>
                <a:ea typeface="Caveat"/>
                <a:cs typeface="Caveat"/>
                <a:sym typeface="Caveat"/>
              </a:rPr>
              <a:t>              </a:t>
            </a:r>
            <a:endParaRPr sz="2733">
              <a:latin typeface="Caveat"/>
              <a:ea typeface="Caveat"/>
              <a:cs typeface="Caveat"/>
              <a:sym typeface="Caveat"/>
            </a:endParaRPr>
          </a:p>
          <a:p>
            <a:pPr indent="0" lvl="0" marL="0" rtl="0" algn="l">
              <a:spcBef>
                <a:spcPts val="0"/>
              </a:spcBef>
              <a:spcAft>
                <a:spcPts val="0"/>
              </a:spcAft>
              <a:buNone/>
            </a:pPr>
            <a:r>
              <a:rPr lang="en" sz="2400">
                <a:latin typeface="Caveat"/>
                <a:ea typeface="Caveat"/>
                <a:cs typeface="Caveat"/>
                <a:sym typeface="Caveat"/>
              </a:rPr>
              <a:t>             </a:t>
            </a:r>
            <a:endParaRPr sz="2400">
              <a:latin typeface="Caveat"/>
              <a:ea typeface="Caveat"/>
              <a:cs typeface="Caveat"/>
              <a:sym typeface="Caveat"/>
            </a:endParaRPr>
          </a:p>
          <a:p>
            <a:pPr indent="0" lvl="0" marL="0" rtl="0" algn="l">
              <a:spcBef>
                <a:spcPts val="0"/>
              </a:spcBef>
              <a:spcAft>
                <a:spcPts val="0"/>
              </a:spcAft>
              <a:buNone/>
            </a:pPr>
            <a:r>
              <a:rPr lang="en" sz="2400">
                <a:latin typeface="Caveat"/>
                <a:ea typeface="Caveat"/>
                <a:cs typeface="Caveat"/>
                <a:sym typeface="Caveat"/>
              </a:rPr>
              <a:t>             </a:t>
            </a:r>
            <a:endParaRPr sz="2400">
              <a:latin typeface="Caveat"/>
              <a:ea typeface="Caveat"/>
              <a:cs typeface="Caveat"/>
              <a:sym typeface="Caveat"/>
            </a:endParaRPr>
          </a:p>
          <a:p>
            <a:pPr indent="0" lvl="0" marL="0" rtl="0" algn="l">
              <a:spcBef>
                <a:spcPts val="0"/>
              </a:spcBef>
              <a:spcAft>
                <a:spcPts val="0"/>
              </a:spcAft>
              <a:buNone/>
            </a:pPr>
            <a:r>
              <a:rPr lang="en" sz="2400">
                <a:latin typeface="Caveat"/>
                <a:ea typeface="Caveat"/>
                <a:cs typeface="Caveat"/>
                <a:sym typeface="Caveat"/>
              </a:rPr>
              <a:t>             </a:t>
            </a:r>
            <a:endParaRPr sz="2400">
              <a:latin typeface="Caveat"/>
              <a:ea typeface="Caveat"/>
              <a:cs typeface="Caveat"/>
              <a:sym typeface="Caveat"/>
            </a:endParaRPr>
          </a:p>
          <a:p>
            <a:pPr indent="0" lvl="0" marL="0" rtl="0" algn="l">
              <a:spcBef>
                <a:spcPts val="0"/>
              </a:spcBef>
              <a:spcAft>
                <a:spcPts val="0"/>
              </a:spcAft>
              <a:buNone/>
            </a:pPr>
            <a:r>
              <a:t/>
            </a:r>
            <a:endParaRPr sz="2400">
              <a:latin typeface="Caveat"/>
              <a:ea typeface="Caveat"/>
              <a:cs typeface="Caveat"/>
              <a:sym typeface="Caveat"/>
            </a:endParaRPr>
          </a:p>
          <a:p>
            <a:pPr indent="0" lvl="0" marL="0" rtl="0" algn="l">
              <a:spcBef>
                <a:spcPts val="0"/>
              </a:spcBef>
              <a:spcAft>
                <a:spcPts val="0"/>
              </a:spcAft>
              <a:buNone/>
            </a:pPr>
            <a:r>
              <a:t/>
            </a:r>
            <a:endParaRPr sz="2400">
              <a:latin typeface="Caveat"/>
              <a:ea typeface="Caveat"/>
              <a:cs typeface="Caveat"/>
              <a:sym typeface="Caveat"/>
            </a:endParaRPr>
          </a:p>
        </p:txBody>
      </p:sp>
      <p:pic>
        <p:nvPicPr>
          <p:cNvPr id="66" name="Google Shape;66;p14"/>
          <p:cNvPicPr preferRelativeResize="0"/>
          <p:nvPr/>
        </p:nvPicPr>
        <p:blipFill>
          <a:blip r:embed="rId3">
            <a:alphaModFix/>
          </a:blip>
          <a:stretch>
            <a:fillRect/>
          </a:stretch>
        </p:blipFill>
        <p:spPr>
          <a:xfrm>
            <a:off x="4181713" y="551675"/>
            <a:ext cx="2466975" cy="1847850"/>
          </a:xfrm>
          <a:prstGeom prst="rect">
            <a:avLst/>
          </a:prstGeom>
          <a:noFill/>
          <a:ln>
            <a:noFill/>
          </a:ln>
        </p:spPr>
      </p:pic>
      <p:pic>
        <p:nvPicPr>
          <p:cNvPr id="67" name="Google Shape;67;p14"/>
          <p:cNvPicPr preferRelativeResize="0"/>
          <p:nvPr/>
        </p:nvPicPr>
        <p:blipFill rotWithShape="1">
          <a:blip r:embed="rId4">
            <a:alphaModFix/>
          </a:blip>
          <a:srcRect b="7629" l="0" r="13591" t="0"/>
          <a:stretch/>
        </p:blipFill>
        <p:spPr>
          <a:xfrm>
            <a:off x="5139524" y="3128300"/>
            <a:ext cx="1509175" cy="1073625"/>
          </a:xfrm>
          <a:prstGeom prst="rect">
            <a:avLst/>
          </a:prstGeom>
          <a:noFill/>
          <a:ln>
            <a:noFill/>
          </a:ln>
        </p:spPr>
      </p:pic>
      <p:pic>
        <p:nvPicPr>
          <p:cNvPr id="68" name="Google Shape;68;p14"/>
          <p:cNvPicPr preferRelativeResize="0"/>
          <p:nvPr/>
        </p:nvPicPr>
        <p:blipFill rotWithShape="1">
          <a:blip r:embed="rId5">
            <a:alphaModFix/>
          </a:blip>
          <a:srcRect b="8687" l="0" r="2171" t="11465"/>
          <a:stretch/>
        </p:blipFill>
        <p:spPr>
          <a:xfrm>
            <a:off x="5579150" y="1859175"/>
            <a:ext cx="2466976" cy="1162275"/>
          </a:xfrm>
          <a:prstGeom prst="rect">
            <a:avLst/>
          </a:prstGeom>
          <a:noFill/>
          <a:ln>
            <a:noFill/>
          </a:ln>
        </p:spPr>
      </p:pic>
      <p:pic>
        <p:nvPicPr>
          <p:cNvPr id="69" name="Google Shape;69;p14"/>
          <p:cNvPicPr preferRelativeResize="0"/>
          <p:nvPr/>
        </p:nvPicPr>
        <p:blipFill rotWithShape="1">
          <a:blip r:embed="rId6">
            <a:alphaModFix/>
          </a:blip>
          <a:srcRect b="0" l="0" r="793" t="0"/>
          <a:stretch/>
        </p:blipFill>
        <p:spPr>
          <a:xfrm>
            <a:off x="7469375" y="2870355"/>
            <a:ext cx="1384324" cy="7272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558475"/>
            <a:ext cx="8520600" cy="6132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 sz="2900">
                <a:solidFill>
                  <a:srgbClr val="3E3E3E"/>
                </a:solidFill>
                <a:highlight>
                  <a:srgbClr val="FFFFFF"/>
                </a:highlight>
                <a:latin typeface="Caveat"/>
                <a:ea typeface="Caveat"/>
                <a:cs typeface="Caveat"/>
                <a:sym typeface="Caveat"/>
              </a:rPr>
              <a:t>The Lightbulb</a:t>
            </a:r>
            <a:endParaRPr sz="29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p>
        </p:txBody>
      </p:sp>
      <p:sp>
        <p:nvSpPr>
          <p:cNvPr id="204" name="Google Shape;204;p32"/>
          <p:cNvSpPr txBox="1"/>
          <p:nvPr>
            <p:ph idx="1" type="body"/>
          </p:nvPr>
        </p:nvSpPr>
        <p:spPr>
          <a:xfrm>
            <a:off x="311700" y="1630175"/>
            <a:ext cx="3999900" cy="3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E3E3E"/>
                </a:solidFill>
                <a:highlight>
                  <a:srgbClr val="FFFFFF"/>
                </a:highlight>
                <a:latin typeface="Arial"/>
                <a:ea typeface="Arial"/>
                <a:cs typeface="Arial"/>
                <a:sym typeface="Arial"/>
              </a:rPr>
              <a:t>The electric lightbulb is perhaps one of the most famous patented inventions known to humankind. It was awarded to Thomas Alva Edison in the year 1878. However, an English inventor called Joseph Swan had received a patent for a similar product in England at the same time. Later, the two joined hands to form Edison &amp; Swan United Electric Light Company. Edison had 1,093 patents, including the phonograph (the precursor of the gramophone and the record player) and the Dictaphone.</a:t>
            </a:r>
            <a:endParaRPr sz="1500">
              <a:solidFill>
                <a:srgbClr val="3E3E3E"/>
              </a:solidFill>
              <a:highlight>
                <a:srgbClr val="FFFFFF"/>
              </a:highlight>
              <a:latin typeface="Arial"/>
              <a:ea typeface="Arial"/>
              <a:cs typeface="Arial"/>
              <a:sym typeface="Arial"/>
            </a:endParaRPr>
          </a:p>
          <a:p>
            <a:pPr indent="0" lvl="0" marL="0" rtl="0" algn="l">
              <a:spcBef>
                <a:spcPts val="11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1600"/>
              </a:spcAft>
              <a:buNone/>
            </a:pPr>
            <a:r>
              <a:t/>
            </a:r>
            <a:endParaRPr sz="1600"/>
          </a:p>
        </p:txBody>
      </p:sp>
      <p:pic>
        <p:nvPicPr>
          <p:cNvPr descr="Modern, round computer speaker" id="205" name="Google Shape;205;p32"/>
          <p:cNvPicPr preferRelativeResize="0"/>
          <p:nvPr/>
        </p:nvPicPr>
        <p:blipFill rotWithShape="1">
          <a:blip r:embed="rId3">
            <a:alphaModFix/>
          </a:blip>
          <a:srcRect b="15127" l="6179" r="35687" t="10754"/>
          <a:stretch/>
        </p:blipFill>
        <p:spPr>
          <a:xfrm>
            <a:off x="5522926" y="421700"/>
            <a:ext cx="3224975" cy="3400800"/>
          </a:xfrm>
          <a:prstGeom prst="rect">
            <a:avLst/>
          </a:prstGeom>
          <a:noFill/>
          <a:ln>
            <a:noFill/>
          </a:ln>
        </p:spPr>
      </p:pic>
      <p:pic>
        <p:nvPicPr>
          <p:cNvPr id="206" name="Google Shape;206;p32"/>
          <p:cNvPicPr preferRelativeResize="0"/>
          <p:nvPr/>
        </p:nvPicPr>
        <p:blipFill>
          <a:blip r:embed="rId4">
            <a:alphaModFix/>
          </a:blip>
          <a:stretch>
            <a:fillRect/>
          </a:stretch>
        </p:blipFill>
        <p:spPr>
          <a:xfrm>
            <a:off x="4649700" y="421700"/>
            <a:ext cx="4372500" cy="340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7266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 sz="3400">
                <a:solidFill>
                  <a:srgbClr val="3E3E3E"/>
                </a:solidFill>
                <a:highlight>
                  <a:srgbClr val="FFFFFF"/>
                </a:highlight>
                <a:latin typeface="Caveat"/>
                <a:ea typeface="Caveat"/>
                <a:cs typeface="Caveat"/>
                <a:sym typeface="Caveat"/>
              </a:rPr>
              <a:t>Telephone</a:t>
            </a:r>
            <a:endParaRPr sz="34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p>
        </p:txBody>
      </p:sp>
      <p:sp>
        <p:nvSpPr>
          <p:cNvPr id="212" name="Google Shape;212;p33"/>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3E3E3E"/>
                </a:solidFill>
                <a:highlight>
                  <a:srgbClr val="FFFFFF"/>
                </a:highlight>
                <a:latin typeface="Arial"/>
                <a:ea typeface="Arial"/>
                <a:cs typeface="Arial"/>
                <a:sym typeface="Arial"/>
              </a:rPr>
              <a:t>The first telephone was invented and patented by Alexander Graham Bell in 1876. Bell went on to co found the American Telephone &amp; Telegraph Company (AT&amp;T). Later, the company expanded to control all telecommunications and become the world’s most significant in the industry and is an industry behemoth today.</a:t>
            </a:r>
            <a:endParaRPr sz="2300"/>
          </a:p>
        </p:txBody>
      </p:sp>
      <p:pic>
        <p:nvPicPr>
          <p:cNvPr descr="Overhead shot of hand holding cup of light-colored tea with lemon slices floating in it" id="213" name="Google Shape;213;p33"/>
          <p:cNvPicPr preferRelativeResize="0"/>
          <p:nvPr/>
        </p:nvPicPr>
        <p:blipFill rotWithShape="1">
          <a:blip r:embed="rId3">
            <a:alphaModFix/>
          </a:blip>
          <a:srcRect b="4067" l="17813" r="16061" t="0"/>
          <a:stretch/>
        </p:blipFill>
        <p:spPr>
          <a:xfrm>
            <a:off x="4705150" y="342525"/>
            <a:ext cx="2035799" cy="1955427"/>
          </a:xfrm>
          <a:prstGeom prst="rect">
            <a:avLst/>
          </a:prstGeom>
          <a:noFill/>
          <a:ln>
            <a:noFill/>
          </a:ln>
        </p:spPr>
      </p:pic>
      <p:pic>
        <p:nvPicPr>
          <p:cNvPr descr="Modern, round computer speaker" id="214" name="Google Shape;214;p33"/>
          <p:cNvPicPr preferRelativeResize="0"/>
          <p:nvPr/>
        </p:nvPicPr>
        <p:blipFill rotWithShape="1">
          <a:blip r:embed="rId4">
            <a:alphaModFix/>
          </a:blip>
          <a:srcRect b="15127" l="6179" r="35687" t="10754"/>
          <a:stretch/>
        </p:blipFill>
        <p:spPr>
          <a:xfrm>
            <a:off x="6796425" y="342525"/>
            <a:ext cx="2035799" cy="1946700"/>
          </a:xfrm>
          <a:prstGeom prst="rect">
            <a:avLst/>
          </a:prstGeom>
          <a:noFill/>
          <a:ln>
            <a:noFill/>
          </a:ln>
        </p:spPr>
      </p:pic>
      <p:pic>
        <p:nvPicPr>
          <p:cNvPr descr="Empty upside down mason jars resting on picket fence posts" id="215" name="Google Shape;215;p33"/>
          <p:cNvPicPr preferRelativeResize="0"/>
          <p:nvPr/>
        </p:nvPicPr>
        <p:blipFill rotWithShape="1">
          <a:blip r:embed="rId5">
            <a:alphaModFix/>
          </a:blip>
          <a:srcRect b="9949" l="9164" r="3636" t="13038"/>
          <a:stretch/>
        </p:blipFill>
        <p:spPr>
          <a:xfrm>
            <a:off x="4705200" y="2336175"/>
            <a:ext cx="4127099" cy="2420351"/>
          </a:xfrm>
          <a:prstGeom prst="rect">
            <a:avLst/>
          </a:prstGeom>
          <a:noFill/>
          <a:ln>
            <a:noFill/>
          </a:ln>
        </p:spPr>
      </p:pic>
      <p:pic>
        <p:nvPicPr>
          <p:cNvPr id="216" name="Google Shape;216;p33"/>
          <p:cNvPicPr preferRelativeResize="0"/>
          <p:nvPr/>
        </p:nvPicPr>
        <p:blipFill>
          <a:blip r:embed="rId6">
            <a:alphaModFix/>
          </a:blip>
          <a:stretch>
            <a:fillRect/>
          </a:stretch>
        </p:blipFill>
        <p:spPr>
          <a:xfrm>
            <a:off x="4721875" y="342525"/>
            <a:ext cx="4422125" cy="4618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highlight>
                  <a:srgbClr val="FFFFFF"/>
                </a:highlight>
                <a:latin typeface="Caveat"/>
                <a:ea typeface="Caveat"/>
                <a:cs typeface="Caveat"/>
                <a:sym typeface="Caveat"/>
              </a:rPr>
              <a:t>Solar Panel</a:t>
            </a:r>
            <a:endParaRPr sz="3700">
              <a:latin typeface="Caveat"/>
              <a:ea typeface="Caveat"/>
              <a:cs typeface="Caveat"/>
              <a:sym typeface="Caveat"/>
            </a:endParaRPr>
          </a:p>
        </p:txBody>
      </p:sp>
      <p:sp>
        <p:nvSpPr>
          <p:cNvPr id="222" name="Google Shape;222;p34"/>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n" sz="1750">
                <a:highlight>
                  <a:srgbClr val="FFFFFF"/>
                </a:highlight>
                <a:latin typeface="Georgia"/>
                <a:ea typeface="Georgia"/>
                <a:cs typeface="Georgia"/>
                <a:sym typeface="Georgia"/>
              </a:rPr>
              <a:t>In the early 19th century, French physicist Edmund Becquerel discovered that certain materials generate a small electric current when exposed to light: the </a:t>
            </a:r>
            <a:r>
              <a:rPr lang="en" sz="1750">
                <a:highlight>
                  <a:srgbClr val="FFFFFF"/>
                </a:highlight>
                <a:uFill>
                  <a:noFill/>
                </a:uFill>
                <a:latin typeface="Georgia"/>
                <a:ea typeface="Georgia"/>
                <a:cs typeface="Georgia"/>
                <a:sym typeface="Georgia"/>
                <a:hlinkClick r:id="rId3"/>
              </a:rPr>
              <a:t>photovoltaic effect</a:t>
            </a:r>
            <a:r>
              <a:rPr lang="en" sz="1750">
                <a:highlight>
                  <a:srgbClr val="FFFFFF"/>
                </a:highlight>
                <a:latin typeface="Georgia"/>
                <a:ea typeface="Georgia"/>
                <a:cs typeface="Georgia"/>
                <a:sym typeface="Georgia"/>
              </a:rPr>
              <a:t>. In 1839, he created the first photovoltaic cell by connecting silver chloride placed in an acid solution to platinum electrodes.</a:t>
            </a:r>
            <a:endParaRPr sz="1750">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1600"/>
              </a:spcAft>
              <a:buNone/>
            </a:pPr>
            <a:r>
              <a:t/>
            </a:r>
            <a:endParaRPr sz="1900"/>
          </a:p>
        </p:txBody>
      </p:sp>
      <p:pic>
        <p:nvPicPr>
          <p:cNvPr descr="Empty upside down mason jars resting on picket fence posts" id="223" name="Google Shape;223;p34"/>
          <p:cNvPicPr preferRelativeResize="0"/>
          <p:nvPr/>
        </p:nvPicPr>
        <p:blipFill rotWithShape="1">
          <a:blip r:embed="rId4">
            <a:alphaModFix/>
          </a:blip>
          <a:srcRect b="9949" l="9164" r="3636" t="13038"/>
          <a:stretch/>
        </p:blipFill>
        <p:spPr>
          <a:xfrm>
            <a:off x="4705200" y="2336175"/>
            <a:ext cx="4127099" cy="2420351"/>
          </a:xfrm>
          <a:prstGeom prst="rect">
            <a:avLst/>
          </a:prstGeom>
          <a:noFill/>
          <a:ln>
            <a:noFill/>
          </a:ln>
        </p:spPr>
      </p:pic>
      <p:pic>
        <p:nvPicPr>
          <p:cNvPr id="224" name="Google Shape;224;p34"/>
          <p:cNvPicPr preferRelativeResize="0"/>
          <p:nvPr/>
        </p:nvPicPr>
        <p:blipFill>
          <a:blip r:embed="rId5">
            <a:alphaModFix/>
          </a:blip>
          <a:stretch>
            <a:fillRect/>
          </a:stretch>
        </p:blipFill>
        <p:spPr>
          <a:xfrm>
            <a:off x="4705200" y="2242350"/>
            <a:ext cx="4468900" cy="260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 sz="2900">
                <a:solidFill>
                  <a:srgbClr val="3E3E3E"/>
                </a:solidFill>
                <a:highlight>
                  <a:srgbClr val="FFFFFF"/>
                </a:highlight>
                <a:latin typeface="Caveat"/>
                <a:ea typeface="Caveat"/>
                <a:cs typeface="Caveat"/>
                <a:sym typeface="Caveat"/>
              </a:rPr>
              <a:t>Google PageRank</a:t>
            </a:r>
            <a:endParaRPr sz="29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highlight>
                <a:srgbClr val="FFFFFF"/>
              </a:highlight>
              <a:latin typeface="Caveat"/>
              <a:ea typeface="Caveat"/>
              <a:cs typeface="Caveat"/>
              <a:sym typeface="Caveat"/>
            </a:endParaRPr>
          </a:p>
        </p:txBody>
      </p:sp>
      <p:sp>
        <p:nvSpPr>
          <p:cNvPr id="230" name="Google Shape;230;p35"/>
          <p:cNvSpPr txBox="1"/>
          <p:nvPr>
            <p:ph idx="1" type="body"/>
          </p:nvPr>
        </p:nvSpPr>
        <p:spPr>
          <a:xfrm>
            <a:off x="311700" y="1171675"/>
            <a:ext cx="4260300" cy="4100700"/>
          </a:xfrm>
          <a:prstGeom prst="rect">
            <a:avLst/>
          </a:prstGeom>
        </p:spPr>
        <p:txBody>
          <a:bodyPr anchorCtr="0" anchor="t" bIns="91425" lIns="91425" spcFirstLastPara="1" rIns="91425" wrap="square" tIns="91425">
            <a:noAutofit/>
          </a:bodyPr>
          <a:lstStyle/>
          <a:p>
            <a:pPr indent="0" lvl="0" marL="0" marR="203200" rtl="0" algn="l">
              <a:lnSpc>
                <a:spcPct val="190000"/>
              </a:lnSpc>
              <a:spcBef>
                <a:spcPts val="0"/>
              </a:spcBef>
              <a:spcAft>
                <a:spcPts val="0"/>
              </a:spcAft>
              <a:buClr>
                <a:schemeClr val="dk1"/>
              </a:buClr>
              <a:buSzPts val="1100"/>
              <a:buFont typeface="Arial"/>
              <a:buNone/>
            </a:pPr>
            <a:r>
              <a:t/>
            </a:r>
            <a:endParaRPr sz="1800">
              <a:solidFill>
                <a:srgbClr val="3E3E3E"/>
              </a:solidFill>
              <a:highlight>
                <a:srgbClr val="FFFFFF"/>
              </a:highlight>
              <a:latin typeface="Calibri"/>
              <a:ea typeface="Calibri"/>
              <a:cs typeface="Calibri"/>
              <a:sym typeface="Calibri"/>
            </a:endParaRPr>
          </a:p>
          <a:p>
            <a:pPr indent="0" lvl="0" marL="0" marR="203200" rtl="0" algn="l">
              <a:lnSpc>
                <a:spcPct val="190000"/>
              </a:lnSpc>
              <a:spcBef>
                <a:spcPts val="1100"/>
              </a:spcBef>
              <a:spcAft>
                <a:spcPts val="0"/>
              </a:spcAft>
              <a:buClr>
                <a:schemeClr val="dk1"/>
              </a:buClr>
              <a:buSzPts val="1100"/>
              <a:buFont typeface="Arial"/>
              <a:buNone/>
            </a:pPr>
            <a:r>
              <a:rPr lang="en" sz="1800">
                <a:solidFill>
                  <a:srgbClr val="3E3E3E"/>
                </a:solidFill>
                <a:highlight>
                  <a:srgbClr val="FFFFFF"/>
                </a:highlight>
                <a:latin typeface="Calibri"/>
                <a:ea typeface="Calibri"/>
                <a:cs typeface="Calibri"/>
                <a:sym typeface="Calibri"/>
              </a:rPr>
              <a:t>Larry Page developed it in 1998. It gets its name from his surname ‘Page’. It calculates the importance of a webpage by counting the number and quality of links attached to it.</a:t>
            </a:r>
            <a:endParaRPr sz="1800">
              <a:solidFill>
                <a:srgbClr val="3E3E3E"/>
              </a:solidFill>
              <a:highlight>
                <a:srgbClr val="FFFFFF"/>
              </a:highlight>
              <a:latin typeface="Calibri"/>
              <a:ea typeface="Calibri"/>
              <a:cs typeface="Calibri"/>
              <a:sym typeface="Calibri"/>
            </a:endParaRPr>
          </a:p>
          <a:p>
            <a:pPr indent="0" lvl="0" marL="0" marR="203200" rtl="0" algn="l">
              <a:lnSpc>
                <a:spcPct val="190000"/>
              </a:lnSpc>
              <a:spcBef>
                <a:spcPts val="1100"/>
              </a:spcBef>
              <a:spcAft>
                <a:spcPts val="1100"/>
              </a:spcAft>
              <a:buClr>
                <a:schemeClr val="dk1"/>
              </a:buClr>
              <a:buSzPts val="1100"/>
              <a:buFont typeface="Arial"/>
              <a:buNone/>
            </a:pPr>
            <a:r>
              <a:t/>
            </a:r>
            <a:endParaRPr sz="3200">
              <a:latin typeface="Calibri"/>
              <a:ea typeface="Calibri"/>
              <a:cs typeface="Calibri"/>
              <a:sym typeface="Calibri"/>
            </a:endParaRPr>
          </a:p>
        </p:txBody>
      </p:sp>
      <p:pic>
        <p:nvPicPr>
          <p:cNvPr id="231" name="Google Shape;231;p35"/>
          <p:cNvPicPr preferRelativeResize="0"/>
          <p:nvPr/>
        </p:nvPicPr>
        <p:blipFill>
          <a:blip r:embed="rId3">
            <a:alphaModFix/>
          </a:blip>
          <a:stretch>
            <a:fillRect/>
          </a:stretch>
        </p:blipFill>
        <p:spPr>
          <a:xfrm>
            <a:off x="4724400" y="544425"/>
            <a:ext cx="3642750" cy="275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1380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900">
                <a:latin typeface="Caveat"/>
                <a:ea typeface="Caveat"/>
                <a:cs typeface="Caveat"/>
                <a:sym typeface="Caveat"/>
              </a:rPr>
              <a:t>Trade secrets </a:t>
            </a:r>
            <a:endParaRPr sz="5500">
              <a:latin typeface="Caveat"/>
              <a:ea typeface="Caveat"/>
              <a:cs typeface="Caveat"/>
              <a:sym typeface="Cave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highlight>
                  <a:srgbClr val="FFFFFF"/>
                </a:highlight>
                <a:latin typeface="Caveat"/>
                <a:ea typeface="Caveat"/>
                <a:cs typeface="Caveat"/>
                <a:sym typeface="Caveat"/>
              </a:rPr>
              <a:t>Trade secrets</a:t>
            </a:r>
            <a:endParaRPr sz="5000">
              <a:latin typeface="Caveat"/>
              <a:ea typeface="Caveat"/>
              <a:cs typeface="Caveat"/>
              <a:sym typeface="Caveat"/>
            </a:endParaRPr>
          </a:p>
        </p:txBody>
      </p:sp>
      <p:sp>
        <p:nvSpPr>
          <p:cNvPr id="242" name="Google Shape;242;p37"/>
          <p:cNvSpPr txBox="1"/>
          <p:nvPr>
            <p:ph idx="1" type="body"/>
          </p:nvPr>
        </p:nvSpPr>
        <p:spPr>
          <a:xfrm>
            <a:off x="311700" y="1226275"/>
            <a:ext cx="4127100" cy="35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337AB7"/>
                </a:solidFill>
                <a:highlight>
                  <a:srgbClr val="FFFFFF"/>
                </a:highlight>
                <a:uFill>
                  <a:noFill/>
                </a:uFill>
                <a:latin typeface="Arial"/>
                <a:ea typeface="Arial"/>
                <a:cs typeface="Arial"/>
                <a:sym typeface="Arial"/>
                <a:hlinkClick r:id="rId3">
                  <a:extLst>
                    <a:ext uri="{A12FA001-AC4F-418D-AE19-62706E023703}">
                      <ahyp:hlinkClr val="tx"/>
                    </a:ext>
                  </a:extLst>
                </a:hlinkClick>
              </a:rPr>
              <a:t>t</a:t>
            </a:r>
            <a:r>
              <a:rPr lang="en" sz="1600">
                <a:solidFill>
                  <a:srgbClr val="337AB7"/>
                </a:solidFill>
                <a:highlight>
                  <a:srgbClr val="FFFFFF"/>
                </a:highlight>
                <a:uFill>
                  <a:noFill/>
                </a:uFill>
                <a:latin typeface="Arial"/>
                <a:ea typeface="Arial"/>
                <a:cs typeface="Arial"/>
                <a:sym typeface="Arial"/>
                <a:hlinkClick r:id="rId4">
                  <a:extLst>
                    <a:ext uri="{A12FA001-AC4F-418D-AE19-62706E023703}">
                      <ahyp:hlinkClr val="tx"/>
                    </a:ext>
                  </a:extLst>
                </a:hlinkClick>
              </a:rPr>
              <a:t>rade secret</a:t>
            </a:r>
            <a:r>
              <a:rPr lang="en" sz="1600">
                <a:highlight>
                  <a:srgbClr val="FFFFFF"/>
                </a:highlight>
                <a:latin typeface="Arial"/>
                <a:ea typeface="Arial"/>
                <a:cs typeface="Arial"/>
                <a:sym typeface="Arial"/>
              </a:rPr>
              <a:t> is information such as a formula‚ pattern‚ compilation‚ program‚ device‚ method‚ technique‚ or process that derives a unique and significant value from its secrecy. In other words‚ a trade secret is valuable because it is kept secret. While the information may be useful or beneficial to others‚ by keeping the information secret‚ trade secret holders are able to monopolize the information for their benefit.  For more information, see our </a:t>
            </a:r>
            <a:r>
              <a:rPr lang="en" sz="1600">
                <a:solidFill>
                  <a:srgbClr val="337AB7"/>
                </a:solidFill>
                <a:highlight>
                  <a:srgbClr val="FFFFFF"/>
                </a:highlight>
                <a:uFill>
                  <a:noFill/>
                </a:uFill>
                <a:latin typeface="Arial"/>
                <a:ea typeface="Arial"/>
                <a:cs typeface="Arial"/>
                <a:sym typeface="Arial"/>
                <a:hlinkClick r:id="rId5">
                  <a:extLst>
                    <a:ext uri="{A12FA001-AC4F-418D-AE19-62706E023703}">
                      <ahyp:hlinkClr val="tx"/>
                    </a:ext>
                  </a:extLst>
                </a:hlinkClick>
              </a:rPr>
              <a:t>trade secret law</a:t>
            </a:r>
            <a:r>
              <a:rPr lang="en" sz="1600">
                <a:highlight>
                  <a:srgbClr val="FFFFFF"/>
                </a:highlight>
                <a:latin typeface="Arial"/>
                <a:ea typeface="Arial"/>
                <a:cs typeface="Arial"/>
                <a:sym typeface="Arial"/>
              </a:rPr>
              <a:t> and </a:t>
            </a:r>
            <a:r>
              <a:rPr lang="en" sz="1600">
                <a:solidFill>
                  <a:srgbClr val="337AB7"/>
                </a:solidFill>
                <a:highlight>
                  <a:srgbClr val="FFFFFF"/>
                </a:highlight>
                <a:uFill>
                  <a:noFill/>
                </a:uFill>
                <a:latin typeface="Arial"/>
                <a:ea typeface="Arial"/>
                <a:cs typeface="Arial"/>
                <a:sym typeface="Arial"/>
                <a:hlinkClick r:id="rId6">
                  <a:extLst>
                    <a:ext uri="{A12FA001-AC4F-418D-AE19-62706E023703}">
                      <ahyp:hlinkClr val="tx"/>
                    </a:ext>
                  </a:extLst>
                </a:hlinkClick>
              </a:rPr>
              <a:t>trade secret litigation</a:t>
            </a:r>
            <a:r>
              <a:rPr lang="en" sz="1600">
                <a:highlight>
                  <a:srgbClr val="FFFFFF"/>
                </a:highlight>
                <a:latin typeface="Arial"/>
                <a:ea typeface="Arial"/>
                <a:cs typeface="Arial"/>
                <a:sym typeface="Arial"/>
              </a:rPr>
              <a:t> pages.</a:t>
            </a:r>
            <a:endParaRPr sz="1600">
              <a:highlight>
                <a:srgbClr val="FFFFFF"/>
              </a:highlight>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700">
              <a:latin typeface="Arial"/>
              <a:ea typeface="Arial"/>
              <a:cs typeface="Arial"/>
              <a:sym typeface="Arial"/>
            </a:endParaRPr>
          </a:p>
        </p:txBody>
      </p:sp>
      <p:pic>
        <p:nvPicPr>
          <p:cNvPr id="243" name="Google Shape;243;p37"/>
          <p:cNvPicPr preferRelativeResize="0"/>
          <p:nvPr/>
        </p:nvPicPr>
        <p:blipFill>
          <a:blip r:embed="rId7">
            <a:alphaModFix/>
          </a:blip>
          <a:stretch>
            <a:fillRect/>
          </a:stretch>
        </p:blipFill>
        <p:spPr>
          <a:xfrm>
            <a:off x="4591200" y="1210625"/>
            <a:ext cx="4400400" cy="2566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Caveat"/>
                <a:ea typeface="Caveat"/>
                <a:cs typeface="Caveat"/>
                <a:sym typeface="Caveat"/>
              </a:rPr>
              <a:t>KFC</a:t>
            </a:r>
            <a:endParaRPr sz="5000">
              <a:latin typeface="Caveat"/>
              <a:ea typeface="Caveat"/>
              <a:cs typeface="Caveat"/>
              <a:sym typeface="Caveat"/>
            </a:endParaRPr>
          </a:p>
        </p:txBody>
      </p:sp>
      <p:sp>
        <p:nvSpPr>
          <p:cNvPr id="249" name="Google Shape;249;p38"/>
          <p:cNvSpPr txBox="1"/>
          <p:nvPr>
            <p:ph idx="1" type="body"/>
          </p:nvPr>
        </p:nvSpPr>
        <p:spPr>
          <a:xfrm>
            <a:off x="311700" y="1226275"/>
            <a:ext cx="4127100" cy="35301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lang="en" sz="2400">
                <a:solidFill>
                  <a:srgbClr val="202124"/>
                </a:solidFill>
                <a:highlight>
                  <a:srgbClr val="FFFFFF"/>
                </a:highlight>
                <a:latin typeface="Arial"/>
                <a:ea typeface="Arial"/>
                <a:cs typeface="Arial"/>
                <a:sym typeface="Arial"/>
              </a:rPr>
              <a:t>I</a:t>
            </a:r>
            <a:r>
              <a:rPr lang="en" sz="2000">
                <a:solidFill>
                  <a:srgbClr val="202124"/>
                </a:solidFill>
                <a:highlight>
                  <a:srgbClr val="FFFFFF"/>
                </a:highlight>
                <a:latin typeface="Arial"/>
                <a:ea typeface="Arial"/>
                <a:cs typeface="Arial"/>
                <a:sym typeface="Arial"/>
              </a:rPr>
              <a:t>t is purported that </a:t>
            </a:r>
            <a:r>
              <a:rPr b="1" lang="en" sz="2000">
                <a:solidFill>
                  <a:srgbClr val="202124"/>
                </a:solidFill>
                <a:highlight>
                  <a:srgbClr val="FFFFFF"/>
                </a:highlight>
                <a:latin typeface="Arial"/>
                <a:ea typeface="Arial"/>
                <a:cs typeface="Arial"/>
                <a:sym typeface="Arial"/>
              </a:rPr>
              <a:t>the recipe of Colonel Harland sanders finger-licking is known to only 2 KFC executives</a:t>
            </a:r>
            <a:r>
              <a:rPr lang="en" sz="2000">
                <a:solidFill>
                  <a:srgbClr val="202124"/>
                </a:solidFill>
                <a:highlight>
                  <a:srgbClr val="FFFFFF"/>
                </a:highlight>
                <a:latin typeface="Arial"/>
                <a:ea typeface="Arial"/>
                <a:cs typeface="Arial"/>
                <a:sym typeface="Arial"/>
              </a:rPr>
              <a:t>. This is the amount of importance a trade secret carries which can make a business grown in billion dollars and also turn a billion-dollar business into a full zero.</a:t>
            </a:r>
            <a:endParaRPr sz="1500">
              <a:latin typeface="Arial"/>
              <a:ea typeface="Arial"/>
              <a:cs typeface="Arial"/>
              <a:sym typeface="Arial"/>
            </a:endParaRPr>
          </a:p>
        </p:txBody>
      </p:sp>
      <p:pic>
        <p:nvPicPr>
          <p:cNvPr id="250" name="Google Shape;250;p38"/>
          <p:cNvPicPr preferRelativeResize="0"/>
          <p:nvPr/>
        </p:nvPicPr>
        <p:blipFill>
          <a:blip r:embed="rId3">
            <a:alphaModFix/>
          </a:blip>
          <a:stretch>
            <a:fillRect/>
          </a:stretch>
        </p:blipFill>
        <p:spPr>
          <a:xfrm>
            <a:off x="4591200" y="344750"/>
            <a:ext cx="4013475" cy="3212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Caveat"/>
                <a:ea typeface="Caveat"/>
                <a:cs typeface="Caveat"/>
                <a:sym typeface="Caveat"/>
              </a:rPr>
              <a:t>COCA COLA</a:t>
            </a:r>
            <a:endParaRPr sz="5000">
              <a:latin typeface="Caveat"/>
              <a:ea typeface="Caveat"/>
              <a:cs typeface="Caveat"/>
              <a:sym typeface="Caveat"/>
            </a:endParaRPr>
          </a:p>
        </p:txBody>
      </p:sp>
      <p:sp>
        <p:nvSpPr>
          <p:cNvPr id="256" name="Google Shape;256;p39"/>
          <p:cNvSpPr txBox="1"/>
          <p:nvPr>
            <p:ph idx="1" type="body"/>
          </p:nvPr>
        </p:nvSpPr>
        <p:spPr>
          <a:xfrm>
            <a:off x="311700" y="1226275"/>
            <a:ext cx="4127100" cy="353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3E3D2D"/>
                </a:solidFill>
                <a:latin typeface="Calibri"/>
                <a:ea typeface="Calibri"/>
                <a:cs typeface="Calibri"/>
                <a:sym typeface="Calibri"/>
              </a:rPr>
              <a:t>COCA COLA made a choice to brand the recipe a trade secret instead of patenting it, which would have lead to the disclosure of the ingredients.</a:t>
            </a:r>
            <a:endParaRPr sz="2000">
              <a:solidFill>
                <a:srgbClr val="3E3D2D"/>
              </a:solidFill>
              <a:latin typeface="Calibri"/>
              <a:ea typeface="Calibri"/>
              <a:cs typeface="Calibri"/>
              <a:sym typeface="Calibri"/>
            </a:endParaRPr>
          </a:p>
          <a:p>
            <a:pPr indent="0" lvl="0" marL="0" rtl="0" algn="l">
              <a:lnSpc>
                <a:spcPct val="100000"/>
              </a:lnSpc>
              <a:spcBef>
                <a:spcPts val="480"/>
              </a:spcBef>
              <a:spcAft>
                <a:spcPts val="0"/>
              </a:spcAft>
              <a:buNone/>
            </a:pPr>
            <a:r>
              <a:rPr lang="en" sz="2000">
                <a:solidFill>
                  <a:srgbClr val="3E3D2D"/>
                </a:solidFill>
                <a:latin typeface="Calibri"/>
                <a:ea typeface="Calibri"/>
                <a:cs typeface="Calibri"/>
                <a:sym typeface="Calibri"/>
              </a:rPr>
              <a:t>Since one of those ingredients may have been cocaine, Coca-Cola decided to keep the recipe as confidential information. </a:t>
            </a:r>
            <a:endParaRPr sz="2000">
              <a:solidFill>
                <a:srgbClr val="3E3D2D"/>
              </a:solidFill>
              <a:latin typeface="Calibri"/>
              <a:ea typeface="Calibri"/>
              <a:cs typeface="Calibri"/>
              <a:sym typeface="Calibri"/>
            </a:endParaRPr>
          </a:p>
          <a:p>
            <a:pPr indent="0" lvl="0" marL="0" rtl="0" algn="l">
              <a:spcBef>
                <a:spcPts val="0"/>
              </a:spcBef>
              <a:spcAft>
                <a:spcPts val="800"/>
              </a:spcAft>
              <a:buClr>
                <a:schemeClr val="dk1"/>
              </a:buClr>
              <a:buSzPts val="1100"/>
              <a:buFont typeface="Arial"/>
              <a:buNone/>
            </a:pPr>
            <a:r>
              <a:t/>
            </a:r>
            <a:endParaRPr sz="900">
              <a:latin typeface="Arial"/>
              <a:ea typeface="Arial"/>
              <a:cs typeface="Arial"/>
              <a:sym typeface="Arial"/>
            </a:endParaRPr>
          </a:p>
        </p:txBody>
      </p:sp>
      <p:pic>
        <p:nvPicPr>
          <p:cNvPr id="257" name="Google Shape;257;p39"/>
          <p:cNvPicPr preferRelativeResize="0"/>
          <p:nvPr/>
        </p:nvPicPr>
        <p:blipFill>
          <a:blip r:embed="rId3">
            <a:alphaModFix/>
          </a:blip>
          <a:stretch>
            <a:fillRect/>
          </a:stretch>
        </p:blipFill>
        <p:spPr>
          <a:xfrm>
            <a:off x="4591200" y="330950"/>
            <a:ext cx="4127100" cy="391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623400" y="279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highlight>
                  <a:srgbClr val="FFFFFF"/>
                </a:highlight>
                <a:latin typeface="Caveat"/>
                <a:ea typeface="Caveat"/>
                <a:cs typeface="Caveat"/>
                <a:sym typeface="Caveat"/>
              </a:rPr>
              <a:t>GOOGLE</a:t>
            </a:r>
            <a:endParaRPr sz="3700">
              <a:latin typeface="Caveat"/>
              <a:ea typeface="Caveat"/>
              <a:cs typeface="Caveat"/>
              <a:sym typeface="Caveat"/>
            </a:endParaRPr>
          </a:p>
        </p:txBody>
      </p:sp>
      <p:sp>
        <p:nvSpPr>
          <p:cNvPr id="263" name="Google Shape;263;p40"/>
          <p:cNvSpPr txBox="1"/>
          <p:nvPr>
            <p:ph idx="1" type="body"/>
          </p:nvPr>
        </p:nvSpPr>
        <p:spPr>
          <a:xfrm>
            <a:off x="339275" y="1199250"/>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50">
                <a:solidFill>
                  <a:srgbClr val="111111"/>
                </a:solidFill>
                <a:highlight>
                  <a:srgbClr val="FFFFFF"/>
                </a:highlight>
                <a:latin typeface="Arial"/>
                <a:ea typeface="Arial"/>
                <a:cs typeface="Arial"/>
                <a:sym typeface="Arial"/>
              </a:rPr>
              <a:t>The company offers a variety of software and Internet-related services and solutions, including web browsing and searching, cloud computing, streaming entertainment, mobile operating systems and applications, and more. Alphabet leverages its various platforms and services to generate a substantial portion of its revenue from advertising.</a:t>
            </a:r>
            <a:endParaRPr sz="1800"/>
          </a:p>
        </p:txBody>
      </p:sp>
      <p:pic>
        <p:nvPicPr>
          <p:cNvPr id="264" name="Google Shape;264;p40"/>
          <p:cNvPicPr preferRelativeResize="0"/>
          <p:nvPr/>
        </p:nvPicPr>
        <p:blipFill>
          <a:blip r:embed="rId3">
            <a:alphaModFix/>
          </a:blip>
          <a:stretch>
            <a:fillRect/>
          </a:stretch>
        </p:blipFill>
        <p:spPr>
          <a:xfrm>
            <a:off x="4491575" y="1045150"/>
            <a:ext cx="3589100" cy="231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latin typeface="Caveat"/>
                <a:ea typeface="Caveat"/>
                <a:cs typeface="Caveat"/>
                <a:sym typeface="Caveat"/>
              </a:rPr>
              <a:t>WD-40</a:t>
            </a:r>
            <a:endParaRPr sz="3700">
              <a:latin typeface="Caveat"/>
              <a:ea typeface="Caveat"/>
              <a:cs typeface="Caveat"/>
              <a:sym typeface="Caveat"/>
            </a:endParaRPr>
          </a:p>
        </p:txBody>
      </p:sp>
      <p:sp>
        <p:nvSpPr>
          <p:cNvPr id="270" name="Google Shape;270;p41"/>
          <p:cNvSpPr txBox="1"/>
          <p:nvPr>
            <p:ph idx="1" type="body"/>
          </p:nvPr>
        </p:nvSpPr>
        <p:spPr>
          <a:xfrm>
            <a:off x="311700" y="1058225"/>
            <a:ext cx="39999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444"/>
              </a:spcBef>
              <a:spcAft>
                <a:spcPts val="0"/>
              </a:spcAft>
              <a:buNone/>
            </a:pPr>
            <a:r>
              <a:rPr lang="en" sz="2400">
                <a:solidFill>
                  <a:srgbClr val="3E3D2D"/>
                </a:solidFill>
                <a:latin typeface="Century Gothic"/>
                <a:ea typeface="Century Gothic"/>
                <a:cs typeface="Century Gothic"/>
                <a:sym typeface="Century Gothic"/>
              </a:rPr>
              <a:t> </a:t>
            </a:r>
            <a:r>
              <a:rPr lang="en" sz="1500">
                <a:solidFill>
                  <a:srgbClr val="3E3D2D"/>
                </a:solidFill>
                <a:latin typeface="Century Gothic"/>
                <a:ea typeface="Century Gothic"/>
                <a:cs typeface="Century Gothic"/>
                <a:sym typeface="Century Gothic"/>
              </a:rPr>
              <a:t>Originally WD-40 was developed to prevent corrosion. The chemist kept the formula secret and sold it a few years later. Even now, it is the company’s only product. </a:t>
            </a:r>
            <a:endParaRPr sz="1500">
              <a:solidFill>
                <a:srgbClr val="3E3D2D"/>
              </a:solidFill>
              <a:latin typeface="Century Gothic"/>
              <a:ea typeface="Century Gothic"/>
              <a:cs typeface="Century Gothic"/>
              <a:sym typeface="Century Gothic"/>
            </a:endParaRPr>
          </a:p>
          <a:p>
            <a:pPr indent="0" lvl="0" marL="0" rtl="0" algn="l">
              <a:lnSpc>
                <a:spcPct val="100000"/>
              </a:lnSpc>
              <a:spcBef>
                <a:spcPts val="444"/>
              </a:spcBef>
              <a:spcAft>
                <a:spcPts val="0"/>
              </a:spcAft>
              <a:buNone/>
            </a:pPr>
            <a:r>
              <a:rPr lang="en" sz="1500">
                <a:solidFill>
                  <a:srgbClr val="3E3D2D"/>
                </a:solidFill>
                <a:latin typeface="Century Gothic"/>
                <a:ea typeface="Century Gothic"/>
                <a:cs typeface="Century Gothic"/>
                <a:sym typeface="Century Gothic"/>
              </a:rPr>
              <a:t>Like Coca-Cola, the secret formula has never been patented, so competitors could not discover what is in it. The company does reveal what is NOT in the formula, including a statement that there are no known cancer-causing agents. </a:t>
            </a:r>
            <a:endParaRPr sz="1500">
              <a:solidFill>
                <a:srgbClr val="3E3D2D"/>
              </a:solidFill>
              <a:latin typeface="Century Gothic"/>
              <a:ea typeface="Century Gothic"/>
              <a:cs typeface="Century Gothic"/>
              <a:sym typeface="Century Gothic"/>
            </a:endParaRPr>
          </a:p>
          <a:p>
            <a:pPr indent="0" lvl="0" marL="0" rtl="0" algn="l">
              <a:lnSpc>
                <a:spcPct val="100000"/>
              </a:lnSpc>
              <a:spcBef>
                <a:spcPts val="444"/>
              </a:spcBef>
              <a:spcAft>
                <a:spcPts val="0"/>
              </a:spcAft>
              <a:buNone/>
            </a:pPr>
            <a:r>
              <a:t/>
            </a:r>
            <a:endParaRPr sz="2400">
              <a:solidFill>
                <a:srgbClr val="3E3D2D"/>
              </a:solidFill>
              <a:latin typeface="Century Gothic"/>
              <a:ea typeface="Century Gothic"/>
              <a:cs typeface="Century Gothic"/>
              <a:sym typeface="Century Gothic"/>
            </a:endParaRPr>
          </a:p>
        </p:txBody>
      </p:sp>
      <p:pic>
        <p:nvPicPr>
          <p:cNvPr id="271" name="Google Shape;271;p41"/>
          <p:cNvPicPr preferRelativeResize="0"/>
          <p:nvPr/>
        </p:nvPicPr>
        <p:blipFill rotWithShape="1">
          <a:blip r:embed="rId3">
            <a:alphaModFix/>
          </a:blip>
          <a:srcRect b="0" l="-21811" r="-14595" t="-4373"/>
          <a:stretch/>
        </p:blipFill>
        <p:spPr>
          <a:xfrm>
            <a:off x="5364125" y="1638350"/>
            <a:ext cx="2923400" cy="223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latin typeface="Caveat"/>
                <a:ea typeface="Caveat"/>
                <a:cs typeface="Caveat"/>
                <a:sym typeface="Caveat"/>
              </a:rPr>
              <a:t>COPYRIGHTS</a:t>
            </a:r>
            <a:endParaRPr sz="5800">
              <a:latin typeface="Caveat"/>
              <a:ea typeface="Caveat"/>
              <a:cs typeface="Caveat"/>
              <a:sym typeface="Cave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latin typeface="Caveat"/>
                <a:ea typeface="Caveat"/>
                <a:cs typeface="Caveat"/>
                <a:sym typeface="Caveat"/>
              </a:rPr>
              <a:t>Mrs. fields chocolate chip</a:t>
            </a:r>
            <a:endParaRPr sz="3700">
              <a:latin typeface="Caveat"/>
              <a:ea typeface="Caveat"/>
              <a:cs typeface="Caveat"/>
              <a:sym typeface="Caveat"/>
            </a:endParaRPr>
          </a:p>
        </p:txBody>
      </p:sp>
      <p:sp>
        <p:nvSpPr>
          <p:cNvPr id="277" name="Google Shape;277;p42"/>
          <p:cNvSpPr txBox="1"/>
          <p:nvPr>
            <p:ph idx="1" type="body"/>
          </p:nvPr>
        </p:nvSpPr>
        <p:spPr>
          <a:xfrm>
            <a:off x="311700" y="1171675"/>
            <a:ext cx="4321500" cy="3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75000"/>
              </a:lnSpc>
              <a:spcBef>
                <a:spcPts val="0"/>
              </a:spcBef>
              <a:spcAft>
                <a:spcPts val="0"/>
              </a:spcAft>
              <a:buClr>
                <a:schemeClr val="dk1"/>
              </a:buClr>
              <a:buSzPts val="1100"/>
              <a:buFont typeface="Arial"/>
              <a:buNone/>
            </a:pPr>
            <a:r>
              <a:rPr lang="en" sz="1600">
                <a:latin typeface="Roboto"/>
                <a:ea typeface="Roboto"/>
                <a:cs typeface="Roboto"/>
                <a:sym typeface="Roboto"/>
              </a:rPr>
              <a:t>Mrs. Fields chocolate Chip Cookies, it's only natural they'd want the recipe. But it's a secret, says the company. Bakers have long tried to figure out the recipe themselves through a process called reverse engineering, but most want the real thing.</a:t>
            </a:r>
            <a:endParaRPr sz="1600">
              <a:latin typeface="Roboto"/>
              <a:ea typeface="Roboto"/>
              <a:cs typeface="Roboto"/>
              <a:sym typeface="Roboto"/>
            </a:endParaRPr>
          </a:p>
          <a:p>
            <a:pPr indent="0" lvl="0" marL="0" rtl="0" algn="l">
              <a:spcBef>
                <a:spcPts val="1800"/>
              </a:spcBef>
              <a:spcAft>
                <a:spcPts val="1600"/>
              </a:spcAft>
              <a:buNone/>
            </a:pPr>
            <a:r>
              <a:t/>
            </a:r>
            <a:endParaRPr sz="1900"/>
          </a:p>
        </p:txBody>
      </p:sp>
      <p:pic>
        <p:nvPicPr>
          <p:cNvPr id="278" name="Google Shape;278;p42"/>
          <p:cNvPicPr preferRelativeResize="0"/>
          <p:nvPr/>
        </p:nvPicPr>
        <p:blipFill>
          <a:blip r:embed="rId3">
            <a:alphaModFix/>
          </a:blip>
          <a:stretch>
            <a:fillRect/>
          </a:stretch>
        </p:blipFill>
        <p:spPr>
          <a:xfrm>
            <a:off x="4785600" y="634325"/>
            <a:ext cx="3253700" cy="397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72500" y="1447050"/>
            <a:ext cx="8258700" cy="19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latin typeface="Caveat"/>
                <a:ea typeface="Caveat"/>
                <a:cs typeface="Caveat"/>
                <a:sym typeface="Caveat"/>
              </a:rPr>
              <a:t>GEOGRAPHICAL INDICATIONS</a:t>
            </a:r>
            <a:endParaRPr sz="5800">
              <a:latin typeface="Caveat"/>
              <a:ea typeface="Caveat"/>
              <a:cs typeface="Caveat"/>
              <a:sym typeface="Cave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4"/>
          <p:cNvSpPr txBox="1"/>
          <p:nvPr>
            <p:ph type="title"/>
          </p:nvPr>
        </p:nvSpPr>
        <p:spPr>
          <a:xfrm>
            <a:off x="490250" y="658325"/>
            <a:ext cx="5604000" cy="4090800"/>
          </a:xfrm>
          <a:prstGeom prst="rect">
            <a:avLst/>
          </a:prstGeom>
          <a:solidFill>
            <a:srgbClr val="FAFAFA"/>
          </a:solidFill>
          <a:ln cap="flat" cmpd="sng" w="95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rPr lang="en" sz="3400">
                <a:solidFill>
                  <a:srgbClr val="202124"/>
                </a:solidFill>
                <a:latin typeface="Caveat"/>
                <a:ea typeface="Caveat"/>
                <a:cs typeface="Caveat"/>
                <a:sym typeface="Caveat"/>
              </a:rPr>
              <a:t>GEOGRAPHICAL INDICATIONS</a:t>
            </a:r>
            <a:endParaRPr sz="3400">
              <a:solidFill>
                <a:srgbClr val="202124"/>
              </a:solidFill>
              <a:latin typeface="Caveat"/>
              <a:ea typeface="Caveat"/>
              <a:cs typeface="Caveat"/>
              <a:sym typeface="Caveat"/>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A GI tag is a sign used on products that have a specific geographical origin and possess origin-based qualities and reputation in the region.</a:t>
            </a:r>
            <a:endParaRPr sz="1700">
              <a:solidFill>
                <a:schemeClr val="dk1"/>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Keep in mind that the characteristics, qualities, and popularity of the product should be essentially due to the place of origin. </a:t>
            </a:r>
            <a:endParaRPr sz="1700">
              <a:solidFill>
                <a:schemeClr val="dk1"/>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i="1" lang="en" sz="1700">
                <a:solidFill>
                  <a:schemeClr val="dk1"/>
                </a:solidFill>
                <a:highlight>
                  <a:srgbClr val="FFFFFF"/>
                </a:highlight>
                <a:latin typeface="Roboto"/>
                <a:ea typeface="Roboto"/>
                <a:cs typeface="Roboto"/>
                <a:sym typeface="Roboto"/>
              </a:rPr>
              <a:t>Geographical indications tags are given to foodstuffs, handicrafts, industrial products, wine and spirit drinks, and agricultural products</a:t>
            </a:r>
            <a:endParaRPr i="1" sz="1700">
              <a:solidFill>
                <a:schemeClr val="dk1"/>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37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t/>
            </a:r>
            <a:endParaRPr sz="3400">
              <a:solidFill>
                <a:srgbClr val="202124"/>
              </a:solidFill>
              <a:latin typeface="Caveat"/>
              <a:ea typeface="Caveat"/>
              <a:cs typeface="Caveat"/>
              <a:sym typeface="Caveat"/>
            </a:endParaRPr>
          </a:p>
          <a:p>
            <a:pPr indent="0" lvl="0" marL="0" rtl="0" algn="l">
              <a:spcBef>
                <a:spcPts val="0"/>
              </a:spcBef>
              <a:spcAft>
                <a:spcPts val="0"/>
              </a:spcAft>
              <a:buNone/>
            </a:pPr>
            <a:r>
              <a:rPr lang="en" sz="3400">
                <a:latin typeface="Caveat"/>
                <a:ea typeface="Caveat"/>
                <a:cs typeface="Caveat"/>
                <a:sym typeface="Caveat"/>
              </a:rPr>
              <a:t>   </a:t>
            </a:r>
            <a:endParaRPr sz="38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a:p>
            <a:pPr indent="0" lvl="0" marL="0" rtl="0" algn="l">
              <a:spcBef>
                <a:spcPts val="0"/>
              </a:spcBef>
              <a:spcAft>
                <a:spcPts val="0"/>
              </a:spcAft>
              <a:buNone/>
            </a:pPr>
            <a:r>
              <a:t/>
            </a:r>
            <a:endParaRPr sz="3400">
              <a:latin typeface="Caveat"/>
              <a:ea typeface="Caveat"/>
              <a:cs typeface="Caveat"/>
              <a:sym typeface="Caveat"/>
            </a:endParaRPr>
          </a:p>
        </p:txBody>
      </p:sp>
      <p:pic>
        <p:nvPicPr>
          <p:cNvPr id="289" name="Google Shape;289;p44"/>
          <p:cNvPicPr preferRelativeResize="0"/>
          <p:nvPr/>
        </p:nvPicPr>
        <p:blipFill rotWithShape="1">
          <a:blip r:embed="rId3">
            <a:alphaModFix/>
          </a:blip>
          <a:srcRect b="0" l="-149321" r="152365" t="17321"/>
          <a:stretch/>
        </p:blipFill>
        <p:spPr>
          <a:xfrm>
            <a:off x="1700425" y="779325"/>
            <a:ext cx="2539750" cy="1441100"/>
          </a:xfrm>
          <a:prstGeom prst="rect">
            <a:avLst/>
          </a:prstGeom>
          <a:noFill/>
          <a:ln>
            <a:noFill/>
          </a:ln>
        </p:spPr>
      </p:pic>
      <p:pic>
        <p:nvPicPr>
          <p:cNvPr id="290" name="Google Shape;290;p44"/>
          <p:cNvPicPr preferRelativeResize="0"/>
          <p:nvPr/>
        </p:nvPicPr>
        <p:blipFill rotWithShape="1">
          <a:blip r:embed="rId4">
            <a:alphaModFix/>
          </a:blip>
          <a:srcRect b="-34571" l="0" r="0" t="0"/>
          <a:stretch/>
        </p:blipFill>
        <p:spPr>
          <a:xfrm>
            <a:off x="6218000" y="114700"/>
            <a:ext cx="3467250" cy="3495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445025"/>
            <a:ext cx="8520600" cy="7266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 sz="3400">
                <a:solidFill>
                  <a:srgbClr val="3E3E3E"/>
                </a:solidFill>
                <a:highlight>
                  <a:srgbClr val="FFFFFF"/>
                </a:highlight>
                <a:latin typeface="Caveat"/>
                <a:ea typeface="Caveat"/>
                <a:cs typeface="Caveat"/>
                <a:sym typeface="Caveat"/>
              </a:rPr>
              <a:t>ALLEPPEY COIR</a:t>
            </a:r>
            <a:endParaRPr sz="34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p>
        </p:txBody>
      </p:sp>
      <p:sp>
        <p:nvSpPr>
          <p:cNvPr id="296" name="Google Shape;296;p45"/>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202124"/>
                </a:solidFill>
                <a:highlight>
                  <a:srgbClr val="FFFFFF"/>
                </a:highlight>
                <a:latin typeface="Arial"/>
                <a:ea typeface="Arial"/>
                <a:cs typeface="Arial"/>
                <a:sym typeface="Arial"/>
              </a:rPr>
              <a:t>Coir Mats Description of goods "Alleppey coir" is a geographical indication </a:t>
            </a:r>
            <a:r>
              <a:rPr lang="en" sz="2100">
                <a:solidFill>
                  <a:srgbClr val="202124"/>
                </a:solidFill>
                <a:highlight>
                  <a:srgbClr val="FFFFFF"/>
                </a:highlight>
                <a:latin typeface="Calibri"/>
                <a:ea typeface="Calibri"/>
                <a:cs typeface="Calibri"/>
                <a:sym typeface="Calibri"/>
              </a:rPr>
              <a:t>used for the coir mats and mattings and carpets produced out of handloom by the traditional coir workers in the Ambalappuzha, Cherthala taluks of Alleppey district.</a:t>
            </a:r>
            <a:endParaRPr sz="3200">
              <a:latin typeface="Calibri"/>
              <a:ea typeface="Calibri"/>
              <a:cs typeface="Calibri"/>
              <a:sym typeface="Calibri"/>
            </a:endParaRPr>
          </a:p>
        </p:txBody>
      </p:sp>
      <p:pic>
        <p:nvPicPr>
          <p:cNvPr id="297" name="Google Shape;297;p45"/>
          <p:cNvPicPr preferRelativeResize="0"/>
          <p:nvPr/>
        </p:nvPicPr>
        <p:blipFill>
          <a:blip r:embed="rId3">
            <a:alphaModFix/>
          </a:blip>
          <a:stretch>
            <a:fillRect/>
          </a:stretch>
        </p:blipFill>
        <p:spPr>
          <a:xfrm>
            <a:off x="5114500" y="0"/>
            <a:ext cx="4029500" cy="371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311700" y="445025"/>
            <a:ext cx="8520600" cy="7266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
                <a:highlight>
                  <a:srgbClr val="FFFFFF"/>
                </a:highlight>
                <a:latin typeface="Caveat"/>
                <a:ea typeface="Caveat"/>
                <a:cs typeface="Caveat"/>
                <a:sym typeface="Caveat"/>
              </a:rPr>
              <a:t>N</a:t>
            </a:r>
            <a:r>
              <a:rPr lang="en" sz="3300">
                <a:highlight>
                  <a:srgbClr val="FFFFFF"/>
                </a:highlight>
                <a:latin typeface="Caveat"/>
                <a:ea typeface="Caveat"/>
                <a:cs typeface="Caveat"/>
                <a:sym typeface="Caveat"/>
              </a:rPr>
              <a:t>ilambur Teak</a:t>
            </a:r>
            <a:endParaRPr sz="55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p>
        </p:txBody>
      </p:sp>
      <p:sp>
        <p:nvSpPr>
          <p:cNvPr id="303" name="Google Shape;303;p46"/>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202124"/>
                </a:solidFill>
                <a:highlight>
                  <a:srgbClr val="FFFFFF"/>
                </a:highlight>
                <a:latin typeface="Calibri"/>
                <a:ea typeface="Calibri"/>
                <a:cs typeface="Calibri"/>
                <a:sym typeface="Calibri"/>
              </a:rPr>
              <a:t>Kerala's Nilambur teak, known internationally for its superior timber quality and elegant appearance, has been accorded with the Geographical Indications (GI) tag by the GI Registry of the Government of India</a:t>
            </a:r>
            <a:r>
              <a:rPr lang="en" sz="1800">
                <a:solidFill>
                  <a:srgbClr val="202124"/>
                </a:solidFill>
                <a:highlight>
                  <a:srgbClr val="FFFFFF"/>
                </a:highlight>
                <a:latin typeface="Calibri"/>
                <a:ea typeface="Calibri"/>
                <a:cs typeface="Calibri"/>
                <a:sym typeface="Calibri"/>
              </a:rPr>
              <a:t>. Nilambur Teak is the first forest wood product accorded with GI status in the world</a:t>
            </a:r>
            <a:r>
              <a:rPr lang="en" sz="1800">
                <a:solidFill>
                  <a:srgbClr val="202124"/>
                </a:solidFill>
                <a:highlight>
                  <a:srgbClr val="FFFFFF"/>
                </a:highlight>
                <a:latin typeface="Arial"/>
                <a:ea typeface="Arial"/>
                <a:cs typeface="Arial"/>
                <a:sym typeface="Arial"/>
              </a:rPr>
              <a:t>.</a:t>
            </a:r>
            <a:endParaRPr sz="2900"/>
          </a:p>
        </p:txBody>
      </p:sp>
      <p:pic>
        <p:nvPicPr>
          <p:cNvPr id="304" name="Google Shape;304;p46"/>
          <p:cNvPicPr preferRelativeResize="0"/>
          <p:nvPr/>
        </p:nvPicPr>
        <p:blipFill rotWithShape="1">
          <a:blip r:embed="rId3">
            <a:alphaModFix/>
          </a:blip>
          <a:srcRect b="-9762" l="-40334" r="-5014" t="-29107"/>
          <a:stretch/>
        </p:blipFill>
        <p:spPr>
          <a:xfrm>
            <a:off x="4990225" y="306575"/>
            <a:ext cx="3842000" cy="4449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02124"/>
                </a:solidFill>
                <a:highlight>
                  <a:srgbClr val="FFFFFF"/>
                </a:highlight>
                <a:latin typeface="Arial"/>
                <a:ea typeface="Arial"/>
                <a:cs typeface="Arial"/>
                <a:sym typeface="Arial"/>
              </a:rPr>
              <a:t>The Kanchipuram silk sari is a type of silk sari made in the Kanchipuram region in Tamil Nadu, India. These saris are worn as bridal &amp; special occasion saris by most women in Tamil Nadu, Kerala, Karnataka &amp; Andhra Pradesh. </a:t>
            </a:r>
            <a:r>
              <a:rPr b="1" lang="en" sz="1800">
                <a:solidFill>
                  <a:srgbClr val="202124"/>
                </a:solidFill>
                <a:highlight>
                  <a:srgbClr val="FFFFFF"/>
                </a:highlight>
                <a:latin typeface="Arial"/>
                <a:ea typeface="Arial"/>
                <a:cs typeface="Arial"/>
                <a:sym typeface="Arial"/>
              </a:rPr>
              <a:t>It has been recognized as a Geographical indication by the Government of India in 2005–2006</a:t>
            </a:r>
            <a:r>
              <a:rPr lang="en" sz="1800">
                <a:solidFill>
                  <a:srgbClr val="202124"/>
                </a:solidFill>
                <a:highlight>
                  <a:srgbClr val="FFFFFF"/>
                </a:highlight>
                <a:latin typeface="Arial"/>
                <a:ea typeface="Arial"/>
                <a:cs typeface="Arial"/>
                <a:sym typeface="Arial"/>
              </a:rPr>
              <a:t>.</a:t>
            </a:r>
            <a:endParaRPr sz="2900"/>
          </a:p>
        </p:txBody>
      </p:sp>
      <p:sp>
        <p:nvSpPr>
          <p:cNvPr id="310" name="Google Shape;310;p47"/>
          <p:cNvSpPr txBox="1"/>
          <p:nvPr/>
        </p:nvSpPr>
        <p:spPr>
          <a:xfrm>
            <a:off x="170325" y="136250"/>
            <a:ext cx="4422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highlight>
                  <a:srgbClr val="FFFFFF"/>
                </a:highlight>
                <a:latin typeface="Caveat"/>
                <a:ea typeface="Caveat"/>
                <a:cs typeface="Caveat"/>
                <a:sym typeface="Caveat"/>
              </a:rPr>
              <a:t>Kancheepuram Silk</a:t>
            </a:r>
            <a:endParaRPr sz="3700">
              <a:latin typeface="Caveat"/>
              <a:ea typeface="Caveat"/>
              <a:cs typeface="Caveat"/>
              <a:sym typeface="Caveat"/>
            </a:endParaRPr>
          </a:p>
        </p:txBody>
      </p:sp>
      <p:pic>
        <p:nvPicPr>
          <p:cNvPr id="311" name="Google Shape;311;p47"/>
          <p:cNvPicPr preferRelativeResize="0"/>
          <p:nvPr/>
        </p:nvPicPr>
        <p:blipFill>
          <a:blip r:embed="rId3">
            <a:alphaModFix/>
          </a:blip>
          <a:stretch>
            <a:fillRect/>
          </a:stretch>
        </p:blipFill>
        <p:spPr>
          <a:xfrm>
            <a:off x="4744725" y="152400"/>
            <a:ext cx="4281950" cy="3867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445025"/>
            <a:ext cx="8520600" cy="7266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i="1" lang="en" sz="2700">
                <a:highlight>
                  <a:srgbClr val="FFFFFF"/>
                </a:highlight>
                <a:latin typeface="Caveat"/>
                <a:ea typeface="Caveat"/>
                <a:cs typeface="Caveat"/>
                <a:sym typeface="Caveat"/>
              </a:rPr>
              <a:t>Palakkad Maddalam Kerala</a:t>
            </a:r>
            <a:r>
              <a:rPr lang="en" sz="2700">
                <a:highlight>
                  <a:srgbClr val="FFFFFF"/>
                </a:highlight>
                <a:latin typeface="Caveat"/>
                <a:ea typeface="Caveat"/>
                <a:cs typeface="Caveat"/>
                <a:sym typeface="Caveat"/>
              </a:rPr>
              <a:t> </a:t>
            </a:r>
            <a:endParaRPr sz="4900">
              <a:solidFill>
                <a:srgbClr val="3E3E3E"/>
              </a:solidFill>
              <a:highlight>
                <a:srgbClr val="FFFFFF"/>
              </a:highlight>
              <a:latin typeface="Caveat"/>
              <a:ea typeface="Caveat"/>
              <a:cs typeface="Caveat"/>
              <a:sym typeface="Caveat"/>
            </a:endParaRPr>
          </a:p>
          <a:p>
            <a:pPr indent="0" lvl="0" marL="0" rtl="0" algn="l">
              <a:spcBef>
                <a:spcPts val="400"/>
              </a:spcBef>
              <a:spcAft>
                <a:spcPts val="0"/>
              </a:spcAft>
              <a:buNone/>
            </a:pPr>
            <a:r>
              <a:t/>
            </a:r>
            <a:endParaRPr/>
          </a:p>
        </p:txBody>
      </p:sp>
      <p:sp>
        <p:nvSpPr>
          <p:cNvPr id="317" name="Google Shape;317;p48"/>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solidFill>
                  <a:srgbClr val="202124"/>
                </a:solidFill>
                <a:highlight>
                  <a:srgbClr val="FFFFFF"/>
                </a:highlight>
                <a:latin typeface="Arial"/>
                <a:ea typeface="Arial"/>
                <a:cs typeface="Arial"/>
                <a:sym typeface="Arial"/>
              </a:rPr>
              <a:t>The maddalam is a vital instrument in traditional Kerala percussion ensembles like Panchavadyam, Keli and Kathakali orchestra. Maddalam of Palakkad (Kerala) Of Kerala </a:t>
            </a:r>
            <a:r>
              <a:rPr b="1" lang="en" sz="1900">
                <a:solidFill>
                  <a:srgbClr val="202124"/>
                </a:solidFill>
                <a:highlight>
                  <a:srgbClr val="FFFFFF"/>
                </a:highlight>
                <a:latin typeface="Arial"/>
                <a:ea typeface="Arial"/>
                <a:cs typeface="Arial"/>
                <a:sym typeface="Arial"/>
              </a:rPr>
              <a:t>received the Geographical Indication of India tag on 22/04/2008</a:t>
            </a:r>
            <a:r>
              <a:rPr lang="en" sz="1900">
                <a:solidFill>
                  <a:srgbClr val="202124"/>
                </a:solidFill>
                <a:highlight>
                  <a:srgbClr val="FFFFFF"/>
                </a:highlight>
                <a:latin typeface="Arial"/>
                <a:ea typeface="Arial"/>
                <a:cs typeface="Arial"/>
                <a:sym typeface="Arial"/>
              </a:rPr>
              <a:t>.</a:t>
            </a:r>
            <a:endParaRPr sz="3000"/>
          </a:p>
        </p:txBody>
      </p:sp>
      <p:pic>
        <p:nvPicPr>
          <p:cNvPr id="318" name="Google Shape;318;p48"/>
          <p:cNvPicPr preferRelativeResize="0"/>
          <p:nvPr/>
        </p:nvPicPr>
        <p:blipFill rotWithShape="1">
          <a:blip r:embed="rId3">
            <a:alphaModFix/>
          </a:blip>
          <a:srcRect b="4987" l="-2560" r="2559" t="-33539"/>
          <a:stretch/>
        </p:blipFill>
        <p:spPr>
          <a:xfrm>
            <a:off x="4814500" y="-1804625"/>
            <a:ext cx="3871550" cy="6584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1" type="body"/>
          </p:nvPr>
        </p:nvSpPr>
        <p:spPr>
          <a:xfrm>
            <a:off x="311700" y="1728550"/>
            <a:ext cx="39999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202124"/>
                </a:solidFill>
                <a:highlight>
                  <a:srgbClr val="FFFFFF"/>
                </a:highlight>
                <a:latin typeface="Arial"/>
                <a:ea typeface="Arial"/>
                <a:cs typeface="Arial"/>
                <a:sym typeface="Arial"/>
              </a:rPr>
              <a:t>The “Palakkadan Matta” is a unique cereal having high content of nutrients and special taste. Palakkadan Matta rice </a:t>
            </a:r>
            <a:r>
              <a:rPr b="1" lang="en" sz="1800">
                <a:solidFill>
                  <a:srgbClr val="202124"/>
                </a:solidFill>
                <a:highlight>
                  <a:srgbClr val="FFFFFF"/>
                </a:highlight>
                <a:latin typeface="Arial"/>
                <a:ea typeface="Arial"/>
                <a:cs typeface="Arial"/>
                <a:sym typeface="Arial"/>
              </a:rPr>
              <a:t>received the Geographical Indication Registry of Intellectual Property India right under the Geographical Indication of Goods (Registration and Protection) Act, 1999 in November, 2007</a:t>
            </a:r>
            <a:endParaRPr sz="2900"/>
          </a:p>
        </p:txBody>
      </p:sp>
      <p:pic>
        <p:nvPicPr>
          <p:cNvPr descr="Overhead shot of hand holding cup of light-colored tea with lemon slices floating in it" id="324" name="Google Shape;324;p49"/>
          <p:cNvPicPr preferRelativeResize="0"/>
          <p:nvPr/>
        </p:nvPicPr>
        <p:blipFill rotWithShape="1">
          <a:blip r:embed="rId3">
            <a:alphaModFix/>
          </a:blip>
          <a:srcRect b="4067" l="17813" r="16061" t="0"/>
          <a:stretch/>
        </p:blipFill>
        <p:spPr>
          <a:xfrm>
            <a:off x="4705150" y="342525"/>
            <a:ext cx="2035799" cy="1955427"/>
          </a:xfrm>
          <a:prstGeom prst="rect">
            <a:avLst/>
          </a:prstGeom>
          <a:noFill/>
          <a:ln>
            <a:noFill/>
          </a:ln>
        </p:spPr>
      </p:pic>
      <p:pic>
        <p:nvPicPr>
          <p:cNvPr descr="Modern, round computer speaker" id="325" name="Google Shape;325;p49"/>
          <p:cNvPicPr preferRelativeResize="0"/>
          <p:nvPr/>
        </p:nvPicPr>
        <p:blipFill rotWithShape="1">
          <a:blip r:embed="rId4">
            <a:alphaModFix/>
          </a:blip>
          <a:srcRect b="15127" l="6179" r="35687" t="10754"/>
          <a:stretch/>
        </p:blipFill>
        <p:spPr>
          <a:xfrm>
            <a:off x="6796425" y="342525"/>
            <a:ext cx="2035799" cy="1946700"/>
          </a:xfrm>
          <a:prstGeom prst="rect">
            <a:avLst/>
          </a:prstGeom>
          <a:noFill/>
          <a:ln>
            <a:noFill/>
          </a:ln>
        </p:spPr>
      </p:pic>
      <p:pic>
        <p:nvPicPr>
          <p:cNvPr descr="Empty upside down mason jars resting on picket fence posts" id="326" name="Google Shape;326;p49"/>
          <p:cNvPicPr preferRelativeResize="0"/>
          <p:nvPr/>
        </p:nvPicPr>
        <p:blipFill rotWithShape="1">
          <a:blip r:embed="rId5">
            <a:alphaModFix/>
          </a:blip>
          <a:srcRect b="9949" l="9164" r="3636" t="13038"/>
          <a:stretch/>
        </p:blipFill>
        <p:spPr>
          <a:xfrm>
            <a:off x="4705200" y="2336175"/>
            <a:ext cx="4127099" cy="2420351"/>
          </a:xfrm>
          <a:prstGeom prst="rect">
            <a:avLst/>
          </a:prstGeom>
          <a:noFill/>
          <a:ln>
            <a:noFill/>
          </a:ln>
        </p:spPr>
      </p:pic>
      <p:pic>
        <p:nvPicPr>
          <p:cNvPr id="327" name="Google Shape;327;p49"/>
          <p:cNvPicPr preferRelativeResize="0"/>
          <p:nvPr/>
        </p:nvPicPr>
        <p:blipFill>
          <a:blip r:embed="rId6">
            <a:alphaModFix/>
          </a:blip>
          <a:stretch>
            <a:fillRect/>
          </a:stretch>
        </p:blipFill>
        <p:spPr>
          <a:xfrm>
            <a:off x="4721875" y="342525"/>
            <a:ext cx="4422125" cy="4618525"/>
          </a:xfrm>
          <a:prstGeom prst="rect">
            <a:avLst/>
          </a:prstGeom>
          <a:noFill/>
          <a:ln>
            <a:noFill/>
          </a:ln>
        </p:spPr>
      </p:pic>
      <p:sp>
        <p:nvSpPr>
          <p:cNvPr id="328" name="Google Shape;328;p49"/>
          <p:cNvSpPr txBox="1"/>
          <p:nvPr/>
        </p:nvSpPr>
        <p:spPr>
          <a:xfrm>
            <a:off x="0" y="170325"/>
            <a:ext cx="4572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dk1"/>
                </a:solidFill>
                <a:highlight>
                  <a:srgbClr val="FFFFFF"/>
                </a:highlight>
                <a:latin typeface="Caveat"/>
                <a:ea typeface="Caveat"/>
                <a:cs typeface="Caveat"/>
                <a:sym typeface="Caveat"/>
              </a:rPr>
              <a:t>Palakkadan Matta Rice</a:t>
            </a:r>
            <a:endParaRPr sz="4100">
              <a:latin typeface="Caveat"/>
              <a:ea typeface="Caveat"/>
              <a:cs typeface="Caveat"/>
              <a:sym typeface="Caveat"/>
            </a:endParaRPr>
          </a:p>
        </p:txBody>
      </p:sp>
      <p:pic>
        <p:nvPicPr>
          <p:cNvPr id="329" name="Google Shape;329;p49"/>
          <p:cNvPicPr preferRelativeResize="0"/>
          <p:nvPr/>
        </p:nvPicPr>
        <p:blipFill>
          <a:blip r:embed="rId7">
            <a:alphaModFix/>
          </a:blip>
          <a:stretch>
            <a:fillRect/>
          </a:stretch>
        </p:blipFill>
        <p:spPr>
          <a:xfrm>
            <a:off x="4721875" y="342525"/>
            <a:ext cx="4422125" cy="4618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Looking through a cardboard paper-towel roll towards light at the end of it" id="334" name="Google Shape;334;p50"/>
          <p:cNvPicPr preferRelativeResize="0"/>
          <p:nvPr/>
        </p:nvPicPr>
        <p:blipFill rotWithShape="1">
          <a:blip r:embed="rId3">
            <a:alphaModFix/>
          </a:blip>
          <a:srcRect b="984" l="22872" r="19354" t="1578"/>
          <a:stretch/>
        </p:blipFill>
        <p:spPr>
          <a:xfrm>
            <a:off x="0" y="0"/>
            <a:ext cx="4576348" cy="5143501"/>
          </a:xfrm>
          <a:prstGeom prst="rect">
            <a:avLst/>
          </a:prstGeom>
          <a:noFill/>
          <a:ln>
            <a:noFill/>
          </a:ln>
        </p:spPr>
      </p:pic>
      <p:pic>
        <p:nvPicPr>
          <p:cNvPr descr="Overhead shot of various masculine accessories including large headphones, a bow-tie, and a wrist watch" id="335" name="Google Shape;335;p50"/>
          <p:cNvPicPr preferRelativeResize="0"/>
          <p:nvPr/>
        </p:nvPicPr>
        <p:blipFill rotWithShape="1">
          <a:blip r:embed="rId4">
            <a:alphaModFix/>
          </a:blip>
          <a:srcRect b="6840" l="37422" r="8654" t="840"/>
          <a:stretch/>
        </p:blipFill>
        <p:spPr>
          <a:xfrm>
            <a:off x="4576350" y="0"/>
            <a:ext cx="4567649" cy="5143200"/>
          </a:xfrm>
          <a:prstGeom prst="rect">
            <a:avLst/>
          </a:prstGeom>
          <a:noFill/>
          <a:ln>
            <a:noFill/>
          </a:ln>
        </p:spPr>
      </p:pic>
      <p:sp>
        <p:nvSpPr>
          <p:cNvPr id="336" name="Google Shape;336;p50"/>
          <p:cNvSpPr txBox="1"/>
          <p:nvPr>
            <p:ph idx="1" type="body"/>
          </p:nvPr>
        </p:nvSpPr>
        <p:spPr>
          <a:xfrm>
            <a:off x="-78950" y="2262475"/>
            <a:ext cx="7143000" cy="2278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Caveat"/>
                <a:ea typeface="Caveat"/>
                <a:cs typeface="Caveat"/>
                <a:sym typeface="Caveat"/>
              </a:rPr>
              <a:t>                                  </a:t>
            </a:r>
            <a:r>
              <a:rPr lang="en" sz="4800">
                <a:latin typeface="Caveat"/>
                <a:ea typeface="Caveat"/>
                <a:cs typeface="Caveat"/>
                <a:sym typeface="Caveat"/>
              </a:rPr>
              <a:t>BY,</a:t>
            </a:r>
            <a:endParaRPr sz="4800">
              <a:latin typeface="Caveat"/>
              <a:ea typeface="Caveat"/>
              <a:cs typeface="Caveat"/>
              <a:sym typeface="Caveat"/>
            </a:endParaRPr>
          </a:p>
          <a:p>
            <a:pPr indent="0" lvl="0" marL="0" rtl="0" algn="l">
              <a:spcBef>
                <a:spcPts val="0"/>
              </a:spcBef>
              <a:spcAft>
                <a:spcPts val="0"/>
              </a:spcAft>
              <a:buNone/>
            </a:pPr>
            <a:r>
              <a:rPr lang="en" sz="4800">
                <a:latin typeface="Caveat"/>
                <a:ea typeface="Caveat"/>
                <a:cs typeface="Caveat"/>
                <a:sym typeface="Caveat"/>
              </a:rPr>
              <a:t>                     SANDRA P M</a:t>
            </a:r>
            <a:endParaRPr sz="4800">
              <a:latin typeface="Caveat"/>
              <a:ea typeface="Caveat"/>
              <a:cs typeface="Caveat"/>
              <a:sym typeface="Caveat"/>
            </a:endParaRPr>
          </a:p>
          <a:p>
            <a:pPr indent="0" lvl="0" marL="0" rtl="0" algn="l">
              <a:spcBef>
                <a:spcPts val="0"/>
              </a:spcBef>
              <a:spcAft>
                <a:spcPts val="0"/>
              </a:spcAft>
              <a:buNone/>
            </a:pPr>
            <a:r>
              <a:rPr lang="en" sz="4800">
                <a:latin typeface="Caveat"/>
                <a:ea typeface="Caveat"/>
                <a:cs typeface="Caveat"/>
                <a:sym typeface="Caveat"/>
              </a:rPr>
              <a:t>                                                 </a:t>
            </a:r>
            <a:endParaRPr sz="4800">
              <a:latin typeface="Caveat"/>
              <a:ea typeface="Caveat"/>
              <a:cs typeface="Caveat"/>
              <a:sym typeface="Cave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500"/>
              <a:t>               </a:t>
            </a:r>
            <a:r>
              <a:rPr lang="en" sz="6500">
                <a:latin typeface="Caveat"/>
                <a:ea typeface="Caveat"/>
                <a:cs typeface="Caveat"/>
                <a:sym typeface="Caveat"/>
              </a:rPr>
              <a:t>Thank you</a:t>
            </a:r>
            <a:endParaRPr sz="6500">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265500" y="548075"/>
            <a:ext cx="4045200" cy="106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copyrights</a:t>
            </a:r>
            <a:endParaRPr/>
          </a:p>
        </p:txBody>
      </p:sp>
      <p:sp>
        <p:nvSpPr>
          <p:cNvPr id="80" name="Google Shape;80;p16"/>
          <p:cNvSpPr txBox="1"/>
          <p:nvPr>
            <p:ph idx="1" type="subTitle"/>
          </p:nvPr>
        </p:nvSpPr>
        <p:spPr>
          <a:xfrm>
            <a:off x="265500" y="1714500"/>
            <a:ext cx="4045200" cy="32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50">
                <a:solidFill>
                  <a:srgbClr val="3B3B3B"/>
                </a:solidFill>
                <a:highlight>
                  <a:srgbClr val="FAFAFA"/>
                </a:highlight>
                <a:latin typeface="Arial"/>
                <a:ea typeface="Arial"/>
                <a:cs typeface="Arial"/>
                <a:sym typeface="Arial"/>
              </a:rPr>
              <a:t>         </a:t>
            </a:r>
            <a:r>
              <a:rPr lang="en" sz="1950">
                <a:solidFill>
                  <a:srgbClr val="3B3B3B"/>
                </a:solidFill>
                <a:highlight>
                  <a:srgbClr val="FAFAFA"/>
                </a:highlight>
              </a:rPr>
              <a:t> Copyright  is a legal term    used to describe the rights that   creators have over their literary </a:t>
            </a:r>
            <a:endParaRPr sz="1950">
              <a:solidFill>
                <a:srgbClr val="3B3B3B"/>
              </a:solidFill>
              <a:highlight>
                <a:srgbClr val="FAFAFA"/>
              </a:highlight>
            </a:endParaRPr>
          </a:p>
          <a:p>
            <a:pPr indent="0" lvl="0" marL="0" rtl="0" algn="l">
              <a:spcBef>
                <a:spcPts val="0"/>
              </a:spcBef>
              <a:spcAft>
                <a:spcPts val="0"/>
              </a:spcAft>
              <a:buNone/>
            </a:pPr>
            <a:r>
              <a:rPr lang="en" sz="1950">
                <a:solidFill>
                  <a:srgbClr val="3B3B3B"/>
                </a:solidFill>
                <a:highlight>
                  <a:srgbClr val="FAFAFA"/>
                </a:highlight>
              </a:rPr>
              <a:t>    and artistic works. </a:t>
            </a:r>
            <a:endParaRPr sz="1950">
              <a:solidFill>
                <a:srgbClr val="3B3B3B"/>
              </a:solidFill>
              <a:highlight>
                <a:srgbClr val="FAFAFA"/>
              </a:highlight>
            </a:endParaRPr>
          </a:p>
          <a:p>
            <a:pPr indent="0" lvl="0" marL="0" rtl="0" algn="ctr">
              <a:spcBef>
                <a:spcPts val="0"/>
              </a:spcBef>
              <a:spcAft>
                <a:spcPts val="0"/>
              </a:spcAft>
              <a:buNone/>
            </a:pPr>
            <a:r>
              <a:rPr lang="en" sz="1950">
                <a:solidFill>
                  <a:srgbClr val="3B3B3B"/>
                </a:solidFill>
                <a:highlight>
                  <a:srgbClr val="FAFAFA"/>
                </a:highlight>
              </a:rPr>
              <a:t>                Works covered</a:t>
            </a:r>
            <a:endParaRPr sz="1950">
              <a:solidFill>
                <a:srgbClr val="3B3B3B"/>
              </a:solidFill>
              <a:highlight>
                <a:srgbClr val="FAFAFA"/>
              </a:highlight>
            </a:endParaRPr>
          </a:p>
          <a:p>
            <a:pPr indent="0" lvl="0" marL="0" rtl="0" algn="l">
              <a:spcBef>
                <a:spcPts val="0"/>
              </a:spcBef>
              <a:spcAft>
                <a:spcPts val="0"/>
              </a:spcAft>
              <a:buNone/>
            </a:pPr>
            <a:r>
              <a:rPr lang="en" sz="1950">
                <a:solidFill>
                  <a:srgbClr val="3B3B3B"/>
                </a:solidFill>
                <a:highlight>
                  <a:srgbClr val="FAFAFA"/>
                </a:highlight>
              </a:rPr>
              <a:t>   by copyright range from   </a:t>
            </a:r>
            <a:endParaRPr sz="1950">
              <a:solidFill>
                <a:srgbClr val="3B3B3B"/>
              </a:solidFill>
              <a:highlight>
                <a:srgbClr val="FAFAFA"/>
              </a:highlight>
            </a:endParaRPr>
          </a:p>
          <a:p>
            <a:pPr indent="0" lvl="0" marL="0" rtl="0" algn="l">
              <a:spcBef>
                <a:spcPts val="0"/>
              </a:spcBef>
              <a:spcAft>
                <a:spcPts val="0"/>
              </a:spcAft>
              <a:buNone/>
            </a:pPr>
            <a:r>
              <a:rPr lang="en" sz="1950">
                <a:solidFill>
                  <a:srgbClr val="3B3B3B"/>
                </a:solidFill>
                <a:highlight>
                  <a:srgbClr val="FAFAFA"/>
                </a:highlight>
              </a:rPr>
              <a:t>   music, paintings,books</a:t>
            </a:r>
            <a:endParaRPr sz="1950">
              <a:solidFill>
                <a:srgbClr val="3B3B3B"/>
              </a:solidFill>
              <a:highlight>
                <a:srgbClr val="FAFAFA"/>
              </a:highlight>
            </a:endParaRPr>
          </a:p>
          <a:p>
            <a:pPr indent="0" lvl="0" marL="0" rtl="0" algn="l">
              <a:spcBef>
                <a:spcPts val="0"/>
              </a:spcBef>
              <a:spcAft>
                <a:spcPts val="0"/>
              </a:spcAft>
              <a:buNone/>
            </a:pPr>
            <a:r>
              <a:rPr lang="en" sz="1950">
                <a:solidFill>
                  <a:srgbClr val="3B3B3B"/>
                </a:solidFill>
                <a:highlight>
                  <a:srgbClr val="FAFAFA"/>
                </a:highlight>
              </a:rPr>
              <a:t>   sculpture, and films, to computer   programs, databases, advertisements, maps, and technical drawings</a:t>
            </a:r>
            <a:r>
              <a:rPr lang="en" sz="1750">
                <a:solidFill>
                  <a:srgbClr val="3B3B3B"/>
                </a:solidFill>
                <a:highlight>
                  <a:srgbClr val="FAFAFA"/>
                </a:highlight>
                <a:latin typeface="Arial"/>
                <a:ea typeface="Arial"/>
                <a:cs typeface="Arial"/>
                <a:sym typeface="Arial"/>
              </a:rPr>
              <a:t>.</a:t>
            </a:r>
            <a:endParaRPr/>
          </a:p>
        </p:txBody>
      </p:sp>
      <p:sp>
        <p:nvSpPr>
          <p:cNvPr id="81" name="Google Shape;81;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t/>
            </a:r>
            <a:endParaRPr/>
          </a:p>
        </p:txBody>
      </p:sp>
      <p:pic>
        <p:nvPicPr>
          <p:cNvPr id="82" name="Google Shape;82;p16"/>
          <p:cNvPicPr preferRelativeResize="0"/>
          <p:nvPr/>
        </p:nvPicPr>
        <p:blipFill>
          <a:blip r:embed="rId3">
            <a:alphaModFix/>
          </a:blip>
          <a:stretch>
            <a:fillRect/>
          </a:stretch>
        </p:blipFill>
        <p:spPr>
          <a:xfrm>
            <a:off x="5217438" y="1804975"/>
            <a:ext cx="2981325" cy="153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2250">
                <a:solidFill>
                  <a:srgbClr val="333333"/>
                </a:solidFill>
                <a:highlight>
                  <a:srgbClr val="FFFFFF"/>
                </a:highlight>
                <a:latin typeface="Caveat"/>
                <a:ea typeface="Caveat"/>
                <a:cs typeface="Caveat"/>
                <a:sym typeface="Caveat"/>
              </a:rPr>
              <a:t>BTS &amp; Big Hit Entertainment (HYBE) v. Bryan Kahn</a:t>
            </a:r>
            <a:endParaRPr sz="2250">
              <a:solidFill>
                <a:srgbClr val="333333"/>
              </a:solidFill>
              <a:highlight>
                <a:srgbClr val="FFFFFF"/>
              </a:highlight>
              <a:latin typeface="Caveat"/>
              <a:ea typeface="Caveat"/>
              <a:cs typeface="Caveat"/>
              <a:sym typeface="Caveat"/>
            </a:endParaRPr>
          </a:p>
          <a:p>
            <a:pPr indent="0" lvl="0" marL="0" rtl="0" algn="l">
              <a:lnSpc>
                <a:spcPct val="115000"/>
              </a:lnSpc>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88" name="Google Shape;88;p17"/>
          <p:cNvSpPr txBox="1"/>
          <p:nvPr>
            <p:ph idx="1" type="body"/>
          </p:nvPr>
        </p:nvSpPr>
        <p:spPr>
          <a:xfrm>
            <a:off x="311700" y="1171675"/>
            <a:ext cx="3999900" cy="385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333333"/>
                </a:solidFill>
                <a:highlight>
                  <a:srgbClr val="FFFFFF"/>
                </a:highlight>
                <a:latin typeface="Arial"/>
                <a:ea typeface="Arial"/>
                <a:cs typeface="Arial"/>
                <a:sym typeface="Arial"/>
              </a:rPr>
              <a:t>BTS appeared as guests on a television series I-Land back in 2020. Bryan Kahn, a resident of Florida and proclaims himself to be "engaged in the business of creating and producing television series and audio music,” claims his idea for a similar show was stolen. The show, which was called "Island Hip Hopping" was registered with the Writers Guild of America back in 2013. To prep for the show, he moved around different countries in Asia to learn more about the culture and was apparently set to being production in 2020.</a:t>
            </a:r>
            <a:endParaRPr sz="2200"/>
          </a:p>
        </p:txBody>
      </p:sp>
      <p:pic>
        <p:nvPicPr>
          <p:cNvPr id="89" name="Google Shape;89;p17"/>
          <p:cNvPicPr preferRelativeResize="0"/>
          <p:nvPr/>
        </p:nvPicPr>
        <p:blipFill>
          <a:blip r:embed="rId3">
            <a:alphaModFix/>
          </a:blip>
          <a:stretch>
            <a:fillRect/>
          </a:stretch>
        </p:blipFill>
        <p:spPr>
          <a:xfrm>
            <a:off x="4464000" y="1171675"/>
            <a:ext cx="3774200" cy="305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30000"/>
              </a:lnSpc>
              <a:spcBef>
                <a:spcPts val="1500"/>
              </a:spcBef>
              <a:spcAft>
                <a:spcPts val="0"/>
              </a:spcAft>
              <a:buClr>
                <a:schemeClr val="dk1"/>
              </a:buClr>
              <a:buSzPts val="1100"/>
              <a:buFont typeface="Arial"/>
              <a:buNone/>
            </a:pPr>
            <a:r>
              <a:rPr b="1" lang="en" sz="2850">
                <a:solidFill>
                  <a:srgbClr val="2D2D2D"/>
                </a:solidFill>
                <a:highlight>
                  <a:srgbClr val="FFFFFF"/>
                </a:highlight>
                <a:latin typeface="Caveat"/>
                <a:ea typeface="Caveat"/>
                <a:cs typeface="Caveat"/>
                <a:sym typeface="Caveat"/>
              </a:rPr>
              <a:t>Apple vs. Microsoft</a:t>
            </a:r>
            <a:endParaRPr b="1" sz="2850">
              <a:solidFill>
                <a:srgbClr val="2D2D2D"/>
              </a:solidFill>
              <a:highlight>
                <a:srgbClr val="FFFFFF"/>
              </a:highlight>
              <a:latin typeface="Caveat"/>
              <a:ea typeface="Caveat"/>
              <a:cs typeface="Caveat"/>
              <a:sym typeface="Caveat"/>
            </a:endParaRPr>
          </a:p>
          <a:p>
            <a:pPr indent="0" lvl="0" marL="0" rtl="0" algn="l">
              <a:spcBef>
                <a:spcPts val="800"/>
              </a:spcBef>
              <a:spcAft>
                <a:spcPts val="0"/>
              </a:spcAft>
              <a:buNone/>
            </a:pPr>
            <a:r>
              <a:t/>
            </a:r>
            <a:endParaRPr sz="3100"/>
          </a:p>
        </p:txBody>
      </p:sp>
      <p:sp>
        <p:nvSpPr>
          <p:cNvPr id="95" name="Google Shape;95;p18"/>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50">
                <a:solidFill>
                  <a:srgbClr val="585858"/>
                </a:solidFill>
                <a:highlight>
                  <a:srgbClr val="FFFFFF"/>
                </a:highlight>
                <a:latin typeface="Arial"/>
                <a:ea typeface="Arial"/>
                <a:cs typeface="Arial"/>
                <a:sym typeface="Arial"/>
              </a:rPr>
              <a:t>Copyright is most commonly associated with the protection of books, songs, films and other forms of entertainment, but this is far from the full range of works it may cover. The audiovisual elements of a computer’s graphical user interface (GUI), now an integral element to modern computing, are also subject to copyright. A dispute over the ownership of one of the first invented GUIs would form the core of one of the most formative copyright infringement lawsuits in the tech sector</a:t>
            </a:r>
            <a:endParaRPr sz="2000"/>
          </a:p>
        </p:txBody>
      </p:sp>
      <p:pic>
        <p:nvPicPr>
          <p:cNvPr id="96" name="Google Shape;96;p18"/>
          <p:cNvPicPr preferRelativeResize="0"/>
          <p:nvPr/>
        </p:nvPicPr>
        <p:blipFill rotWithShape="1">
          <a:blip r:embed="rId3">
            <a:alphaModFix/>
          </a:blip>
          <a:srcRect b="9909" l="2695" r="0" t="0"/>
          <a:stretch/>
        </p:blipFill>
        <p:spPr>
          <a:xfrm>
            <a:off x="4572000" y="210975"/>
            <a:ext cx="3891900" cy="312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2600">
                <a:solidFill>
                  <a:srgbClr val="222222"/>
                </a:solidFill>
                <a:highlight>
                  <a:srgbClr val="FCFCFC"/>
                </a:highlight>
                <a:latin typeface="Caveat"/>
                <a:ea typeface="Caveat"/>
                <a:cs typeface="Caveat"/>
                <a:sym typeface="Caveat"/>
              </a:rPr>
              <a:t>Literary Works</a:t>
            </a:r>
            <a:endParaRPr sz="2600">
              <a:solidFill>
                <a:srgbClr val="222222"/>
              </a:solidFill>
              <a:highlight>
                <a:srgbClr val="FCFCFC"/>
              </a:highlight>
              <a:latin typeface="Caveat"/>
              <a:ea typeface="Caveat"/>
              <a:cs typeface="Caveat"/>
              <a:sym typeface="Caveat"/>
            </a:endParaRPr>
          </a:p>
          <a:p>
            <a:pPr indent="0" lvl="0" marL="0" rtl="0" algn="l">
              <a:lnSpc>
                <a:spcPct val="115000"/>
              </a:lnSpc>
              <a:spcBef>
                <a:spcPts val="600"/>
              </a:spcBef>
              <a:spcAft>
                <a:spcPts val="0"/>
              </a:spcAft>
              <a:buClr>
                <a:schemeClr val="dk1"/>
              </a:buClr>
              <a:buSzPts val="1100"/>
              <a:buFont typeface="Arial"/>
              <a:buNone/>
            </a:pPr>
            <a:r>
              <a:t/>
            </a:r>
            <a:endParaRPr sz="1200">
              <a:solidFill>
                <a:srgbClr val="222222"/>
              </a:solidFill>
              <a:highlight>
                <a:srgbClr val="FCFCFC"/>
              </a:highlight>
              <a:latin typeface="Arial"/>
              <a:ea typeface="Arial"/>
              <a:cs typeface="Arial"/>
              <a:sym typeface="Arial"/>
            </a:endParaRPr>
          </a:p>
          <a:p>
            <a:pPr indent="0" lvl="0" marL="0" rtl="0" algn="l">
              <a:spcBef>
                <a:spcPts val="0"/>
              </a:spcBef>
              <a:spcAft>
                <a:spcPts val="0"/>
              </a:spcAft>
              <a:buNone/>
            </a:pPr>
            <a:r>
              <a:t/>
            </a:r>
            <a:endParaRPr/>
          </a:p>
        </p:txBody>
      </p:sp>
      <p:sp>
        <p:nvSpPr>
          <p:cNvPr id="102" name="Google Shape;102;p19"/>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300">
                <a:solidFill>
                  <a:srgbClr val="222222"/>
                </a:solidFill>
                <a:highlight>
                  <a:srgbClr val="FCFCFC"/>
                </a:highlight>
                <a:latin typeface="Roboto"/>
                <a:ea typeface="Roboto"/>
                <a:cs typeface="Roboto"/>
                <a:sym typeface="Roboto"/>
              </a:rPr>
              <a:t>Any work that is expressed in words, numbers or any other verbal and numerical symbols, but isn’t an audiovisual work, is considered a literary work. That includes such things as manuscripts, books, phonorecords, cards, disks, film, and tapes are among some of the written materials that are considered protected under copyright law.</a:t>
            </a:r>
            <a:endParaRPr sz="13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300">
                <a:solidFill>
                  <a:srgbClr val="222222"/>
                </a:solidFill>
                <a:highlight>
                  <a:srgbClr val="FCFCFC"/>
                </a:highlight>
                <a:latin typeface="Roboto"/>
                <a:ea typeface="Roboto"/>
                <a:cs typeface="Roboto"/>
                <a:sym typeface="Roboto"/>
              </a:rPr>
              <a:t>On a much narrower level, such things as novels, short stories, letters, movie scripts, cooking recipes, email messages, mathematical proofs, and computer programs also qualify as original works of creative expression and are protected under copyrig</a:t>
            </a:r>
            <a:r>
              <a:rPr lang="en" sz="1200">
                <a:solidFill>
                  <a:srgbClr val="222222"/>
                </a:solidFill>
                <a:highlight>
                  <a:srgbClr val="FCFCFC"/>
                </a:highlight>
                <a:latin typeface="Roboto"/>
                <a:ea typeface="Roboto"/>
                <a:cs typeface="Roboto"/>
                <a:sym typeface="Roboto"/>
              </a:rPr>
              <a:t>ht law.</a:t>
            </a:r>
            <a:endParaRPr sz="12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200">
              <a:solidFill>
                <a:srgbClr val="222222"/>
              </a:solidFill>
              <a:highlight>
                <a:srgbClr val="FCFCFC"/>
              </a:highlight>
              <a:latin typeface="Arial"/>
              <a:ea typeface="Arial"/>
              <a:cs typeface="Arial"/>
              <a:sym typeface="Arial"/>
            </a:endParaRPr>
          </a:p>
          <a:p>
            <a:pPr indent="0" lvl="0" marL="0" rtl="0" algn="l">
              <a:spcBef>
                <a:spcPts val="0"/>
              </a:spcBef>
              <a:spcAft>
                <a:spcPts val="1600"/>
              </a:spcAft>
              <a:buNone/>
            </a:pPr>
            <a:r>
              <a:t/>
            </a:r>
            <a:endParaRPr sz="1600"/>
          </a:p>
        </p:txBody>
      </p:sp>
      <p:pic>
        <p:nvPicPr>
          <p:cNvPr id="103" name="Google Shape;103;p19"/>
          <p:cNvPicPr preferRelativeResize="0"/>
          <p:nvPr/>
        </p:nvPicPr>
        <p:blipFill>
          <a:blip r:embed="rId3">
            <a:alphaModFix/>
          </a:blip>
          <a:stretch>
            <a:fillRect/>
          </a:stretch>
        </p:blipFill>
        <p:spPr>
          <a:xfrm>
            <a:off x="4464000" y="1210625"/>
            <a:ext cx="3851100" cy="255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222222"/>
                </a:solidFill>
                <a:highlight>
                  <a:srgbClr val="FCFCFC"/>
                </a:highlight>
                <a:latin typeface="Caveat"/>
                <a:ea typeface="Caveat"/>
                <a:cs typeface="Caveat"/>
                <a:sym typeface="Caveat"/>
              </a:rPr>
              <a:t>Dramatic Works</a:t>
            </a:r>
            <a:endParaRPr sz="4900">
              <a:latin typeface="Caveat"/>
              <a:ea typeface="Caveat"/>
              <a:cs typeface="Caveat"/>
              <a:sym typeface="Caveat"/>
            </a:endParaRPr>
          </a:p>
        </p:txBody>
      </p:sp>
      <p:sp>
        <p:nvSpPr>
          <p:cNvPr id="109" name="Google Shape;109;p20"/>
          <p:cNvSpPr txBox="1"/>
          <p:nvPr>
            <p:ph idx="1" type="body"/>
          </p:nvPr>
        </p:nvSpPr>
        <p:spPr>
          <a:xfrm>
            <a:off x="311700" y="1171675"/>
            <a:ext cx="3999900" cy="375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rgbClr val="222222"/>
                </a:solidFill>
                <a:highlight>
                  <a:srgbClr val="FCFCFC"/>
                </a:highlight>
                <a:latin typeface="Roboto"/>
                <a:ea typeface="Roboto"/>
                <a:cs typeface="Roboto"/>
                <a:sym typeface="Roboto"/>
              </a:rPr>
              <a:t>Dramatic works, whether published or unpublished, are also protected under copyright law. These include such as things as plays, scripts for cinema, television, and radio, pantomimes, and works of choreography.</a:t>
            </a:r>
            <a:endParaRPr>
              <a:solidFill>
                <a:srgbClr val="222222"/>
              </a:solidFill>
              <a:highlight>
                <a:srgbClr val="FCFCFC"/>
              </a:highlight>
              <a:latin typeface="Roboto"/>
              <a:ea typeface="Roboto"/>
              <a:cs typeface="Roboto"/>
              <a:sym typeface="Roboto"/>
            </a:endParaRPr>
          </a:p>
          <a:p>
            <a:pPr indent="0" lvl="0" marL="0" rtl="0" algn="l">
              <a:spcBef>
                <a:spcPts val="600"/>
              </a:spcBef>
              <a:spcAft>
                <a:spcPts val="600"/>
              </a:spcAft>
              <a:buClr>
                <a:schemeClr val="dk1"/>
              </a:buClr>
              <a:buSzPts val="1100"/>
              <a:buFont typeface="Arial"/>
              <a:buNone/>
            </a:pPr>
            <a:r>
              <a:rPr lang="en">
                <a:solidFill>
                  <a:srgbClr val="222222"/>
                </a:solidFill>
                <a:highlight>
                  <a:srgbClr val="FCFCFC"/>
                </a:highlight>
                <a:latin typeface="Roboto"/>
                <a:ea typeface="Roboto"/>
                <a:cs typeface="Roboto"/>
                <a:sym typeface="Roboto"/>
              </a:rPr>
              <a:t>Of course, we should remember that the main determinant for whether such works qualify for copyright protection is originality. However, we should also remember that there are many elements to a dramatic work, such as the directions for actions, the spoken text, and the plot. All of these will play a role in determining whether the work qualifies for copyright protection.</a:t>
            </a:r>
            <a:endParaRPr>
              <a:solidFill>
                <a:srgbClr val="222222"/>
              </a:solidFill>
              <a:highlight>
                <a:srgbClr val="FCFCFC"/>
              </a:highlight>
              <a:latin typeface="Roboto"/>
              <a:ea typeface="Roboto"/>
              <a:cs typeface="Roboto"/>
              <a:sym typeface="Roboto"/>
            </a:endParaRPr>
          </a:p>
        </p:txBody>
      </p:sp>
      <p:pic>
        <p:nvPicPr>
          <p:cNvPr descr="Modern, round computer speaker" id="110" name="Google Shape;110;p20"/>
          <p:cNvPicPr preferRelativeResize="0"/>
          <p:nvPr/>
        </p:nvPicPr>
        <p:blipFill rotWithShape="1">
          <a:blip r:embed="rId3">
            <a:alphaModFix/>
          </a:blip>
          <a:srcRect b="15127" l="6179" r="35687" t="10754"/>
          <a:stretch/>
        </p:blipFill>
        <p:spPr>
          <a:xfrm>
            <a:off x="6796425" y="342525"/>
            <a:ext cx="2035799" cy="1946700"/>
          </a:xfrm>
          <a:prstGeom prst="rect">
            <a:avLst/>
          </a:prstGeom>
          <a:noFill/>
          <a:ln>
            <a:noFill/>
          </a:ln>
        </p:spPr>
      </p:pic>
      <p:pic>
        <p:nvPicPr>
          <p:cNvPr id="111" name="Google Shape;111;p20"/>
          <p:cNvPicPr preferRelativeResize="0"/>
          <p:nvPr/>
        </p:nvPicPr>
        <p:blipFill>
          <a:blip r:embed="rId4">
            <a:alphaModFix/>
          </a:blip>
          <a:stretch>
            <a:fillRect/>
          </a:stretch>
        </p:blipFill>
        <p:spPr>
          <a:xfrm>
            <a:off x="4464000" y="2441625"/>
            <a:ext cx="2257425"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80650" y="293350"/>
            <a:ext cx="8520600" cy="6132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2400">
                <a:highlight>
                  <a:srgbClr val="FFFFFF"/>
                </a:highlight>
                <a:latin typeface="Caveat"/>
                <a:ea typeface="Caveat"/>
                <a:cs typeface="Caveat"/>
                <a:sym typeface="Caveat"/>
              </a:rPr>
              <a:t>Ilayaraja, music and the ever -lasting confusion over copyright</a:t>
            </a:r>
            <a:endParaRPr b="1" sz="2400">
              <a:highlight>
                <a:srgbClr val="FFFFFF"/>
              </a:highlight>
              <a:latin typeface="Caveat"/>
              <a:ea typeface="Caveat"/>
              <a:cs typeface="Caveat"/>
              <a:sym typeface="Caveat"/>
            </a:endParaRPr>
          </a:p>
          <a:p>
            <a:pPr indent="0" lvl="0" marL="0" rtl="0" algn="l">
              <a:lnSpc>
                <a:spcPct val="115000"/>
              </a:lnSpc>
              <a:spcBef>
                <a:spcPts val="6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highlight>
                  <a:srgbClr val="FFFFFF"/>
                </a:highlight>
                <a:latin typeface="Montserrat"/>
                <a:ea typeface="Montserrat"/>
                <a:cs typeface="Montserrat"/>
                <a:sym typeface="Montserrat"/>
              </a:rPr>
              <a:t>The composer has been highly litigious in the past few years, fighting for the rights over his music. His complaint is that he has not received his rightful dues and has been cheated over royalty payments. In 2010, he lodged a complaint with the Chennai police that a private firm had commercially exploited his music without his knowledge. The Echo Recording Company, with which producers of various films had entered into agreements, had not paid him royalty. They had sold the music rights to other companies illegally.</a:t>
            </a:r>
            <a:endParaRPr sz="1700"/>
          </a:p>
        </p:txBody>
      </p:sp>
      <p:pic>
        <p:nvPicPr>
          <p:cNvPr id="118" name="Google Shape;118;p21"/>
          <p:cNvPicPr preferRelativeResize="0"/>
          <p:nvPr/>
        </p:nvPicPr>
        <p:blipFill>
          <a:blip r:embed="rId3">
            <a:alphaModFix/>
          </a:blip>
          <a:stretch>
            <a:fillRect/>
          </a:stretch>
        </p:blipFill>
        <p:spPr>
          <a:xfrm>
            <a:off x="4464000" y="1058950"/>
            <a:ext cx="3823525" cy="258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